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Baloo" charset="1" panose="03080902040302020200"/>
      <p:regular r:id="rId31"/>
    </p:embeddedFont>
    <p:embeddedFont>
      <p:font typeface="DejaVu Serif Bold" charset="1" panose="02060803050605020204"/>
      <p:regular r:id="rId32"/>
    </p:embeddedFont>
    <p:embeddedFont>
      <p:font typeface="Noto Serif Display" charset="1" panose="02020502080505020204"/>
      <p:regular r:id="rId33"/>
    </p:embeddedFont>
    <p:embeddedFont>
      <p:font typeface="Clear Sans" charset="1" panose="020B0503030202020304"/>
      <p:regular r:id="rId34"/>
    </p:embeddedFont>
    <p:embeddedFont>
      <p:font typeface="Clear Sans Bold" charset="1" panose="020B08030302020203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gif"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gif"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gif"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gif"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gif"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gif"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gif"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gif"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1.gif"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8.gif" Type="http://schemas.openxmlformats.org/officeDocument/2006/relationships/image"/><Relationship Id="rId4" Target="../media/image49.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7.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1.gif"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gif" Type="http://schemas.openxmlformats.org/officeDocument/2006/relationships/image"/><Relationship Id="rId6" Target="../media/image13.gif" Type="http://schemas.openxmlformats.org/officeDocument/2006/relationships/image"/><Relationship Id="rId7" Target="../media/image14.gif" Type="http://schemas.openxmlformats.org/officeDocument/2006/relationships/image"/><Relationship Id="rId8" Target="../media/image4.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gif" Type="http://schemas.openxmlformats.org/officeDocument/2006/relationships/image"/><Relationship Id="rId6" Target="../media/image13.gif" Type="http://schemas.openxmlformats.org/officeDocument/2006/relationships/image"/><Relationship Id="rId7" Target="../media/image14.gif" Type="http://schemas.openxmlformats.org/officeDocument/2006/relationships/image"/><Relationship Id="rId8" Target="../media/image4.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1.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4771" t="21970" r="0" b="0"/>
          <a:stretch>
            <a:fillRect/>
          </a:stretch>
        </p:blipFill>
        <p:spPr>
          <a:xfrm flipH="false" flipV="false" rot="5400000">
            <a:off x="2310738" y="4172522"/>
            <a:ext cx="3803740" cy="8425216"/>
          </a:xfrm>
          <a:prstGeom prst="rect">
            <a:avLst/>
          </a:prstGeom>
        </p:spPr>
      </p:pic>
      <p:grpSp>
        <p:nvGrpSpPr>
          <p:cNvPr name="Group 3" id="3"/>
          <p:cNvGrpSpPr/>
          <p:nvPr/>
        </p:nvGrpSpPr>
        <p:grpSpPr>
          <a:xfrm rot="0">
            <a:off x="1028700" y="1028700"/>
            <a:ext cx="367402" cy="346352"/>
            <a:chOff x="0" y="0"/>
            <a:chExt cx="489869" cy="461803"/>
          </a:xfrm>
        </p:grpSpPr>
        <p:sp>
          <p:nvSpPr>
            <p:cNvPr name="AutoShape 4" id="4"/>
            <p:cNvSpPr/>
            <p:nvPr/>
          </p:nvSpPr>
          <p:spPr>
            <a:xfrm rot="0">
              <a:off x="0" y="0"/>
              <a:ext cx="489869" cy="0"/>
            </a:xfrm>
            <a:prstGeom prst="line">
              <a:avLst/>
            </a:prstGeom>
            <a:ln cap="rnd" w="50800">
              <a:solidFill>
                <a:srgbClr val="FFFAEF"/>
              </a:solidFill>
              <a:prstDash val="solid"/>
              <a:headEnd type="none" len="sm" w="sm"/>
              <a:tailEnd type="none" len="sm" w="sm"/>
            </a:ln>
          </p:spPr>
        </p:sp>
        <p:sp>
          <p:nvSpPr>
            <p:cNvPr name="AutoShape 5" id="5"/>
            <p:cNvSpPr/>
            <p:nvPr/>
          </p:nvSpPr>
          <p:spPr>
            <a:xfrm rot="0">
              <a:off x="0" y="205275"/>
              <a:ext cx="489869" cy="0"/>
            </a:xfrm>
            <a:prstGeom prst="line">
              <a:avLst/>
            </a:prstGeom>
            <a:ln cap="rnd" w="50800">
              <a:solidFill>
                <a:srgbClr val="FFFAEF"/>
              </a:solidFill>
              <a:prstDash val="solid"/>
              <a:headEnd type="none" len="sm" w="sm"/>
              <a:tailEnd type="none" len="sm" w="sm"/>
            </a:ln>
          </p:spPr>
        </p:sp>
        <p:sp>
          <p:nvSpPr>
            <p:cNvPr name="AutoShape 6" id="6"/>
            <p:cNvSpPr/>
            <p:nvPr/>
          </p:nvSpPr>
          <p:spPr>
            <a:xfrm rot="0">
              <a:off x="0" y="410931"/>
              <a:ext cx="489869" cy="0"/>
            </a:xfrm>
            <a:prstGeom prst="line">
              <a:avLst/>
            </a:prstGeom>
            <a:ln cap="rnd" w="50800">
              <a:solidFill>
                <a:srgbClr val="FFFAEF"/>
              </a:solidFill>
              <a:prstDash val="solid"/>
              <a:headEnd type="none" len="sm" w="sm"/>
              <a:tailEnd type="none" len="sm" w="sm"/>
            </a:ln>
          </p:spPr>
        </p:sp>
      </p:grpSp>
      <p:grpSp>
        <p:nvGrpSpPr>
          <p:cNvPr name="Group 7" id="7"/>
          <p:cNvGrpSpPr/>
          <p:nvPr/>
        </p:nvGrpSpPr>
        <p:grpSpPr>
          <a:xfrm rot="0">
            <a:off x="16582489" y="9167263"/>
            <a:ext cx="902700" cy="182075"/>
            <a:chOff x="0" y="0"/>
            <a:chExt cx="2128209" cy="429260"/>
          </a:xfrm>
        </p:grpSpPr>
        <p:sp>
          <p:nvSpPr>
            <p:cNvPr name="Freeform 8" id="8"/>
            <p:cNvSpPr/>
            <p:nvPr/>
          </p:nvSpPr>
          <p:spPr>
            <a:xfrm flipH="false" flipV="false" rot="0">
              <a:off x="0" y="-5080"/>
              <a:ext cx="2128209" cy="434340"/>
            </a:xfrm>
            <a:custGeom>
              <a:avLst/>
              <a:gdLst/>
              <a:ahLst/>
              <a:cxnLst/>
              <a:rect r="r" b="b" t="t" l="l"/>
              <a:pathLst>
                <a:path h="434340" w="2128209">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name="Picture 9" id="9"/>
          <p:cNvPicPr>
            <a:picLocks noChangeAspect="true"/>
          </p:cNvPicPr>
          <p:nvPr/>
        </p:nvPicPr>
        <p:blipFill>
          <a:blip r:embed="rId3"/>
          <a:srcRect l="0" t="0" r="0" b="0"/>
          <a:stretch>
            <a:fillRect/>
          </a:stretch>
        </p:blipFill>
        <p:spPr>
          <a:xfrm flipH="false" flipV="false" rot="-7094170">
            <a:off x="14148180" y="-2590072"/>
            <a:ext cx="7036829" cy="7237544"/>
          </a:xfrm>
          <a:prstGeom prst="rect">
            <a:avLst/>
          </a:prstGeom>
        </p:spPr>
      </p:pic>
      <p:grpSp>
        <p:nvGrpSpPr>
          <p:cNvPr name="Group 10" id="10"/>
          <p:cNvGrpSpPr/>
          <p:nvPr/>
        </p:nvGrpSpPr>
        <p:grpSpPr>
          <a:xfrm rot="0">
            <a:off x="564396" y="584635"/>
            <a:ext cx="1443487" cy="144348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23" t="0" r="-223" b="0"/>
              </a:stretch>
            </a:blipFill>
          </p:spPr>
        </p:sp>
      </p:grpSp>
      <p:sp>
        <p:nvSpPr>
          <p:cNvPr name="TextBox 12" id="12"/>
          <p:cNvSpPr txBox="true"/>
          <p:nvPr/>
        </p:nvSpPr>
        <p:spPr>
          <a:xfrm rot="0">
            <a:off x="2007883" y="546535"/>
            <a:ext cx="14178074" cy="2209800"/>
          </a:xfrm>
          <a:prstGeom prst="rect">
            <a:avLst/>
          </a:prstGeom>
        </p:spPr>
        <p:txBody>
          <a:bodyPr anchor="t" rtlCol="false" tIns="0" lIns="0" bIns="0" rIns="0">
            <a:spAutoFit/>
          </a:bodyPr>
          <a:lstStyle/>
          <a:p>
            <a:pPr algn="ctr">
              <a:lnSpc>
                <a:spcPts val="5850"/>
              </a:lnSpc>
            </a:pPr>
            <a:r>
              <a:rPr lang="en-US" sz="4500">
                <a:solidFill>
                  <a:srgbClr val="FFFAEF"/>
                </a:solidFill>
                <a:latin typeface="Baloo"/>
                <a:ea typeface="Baloo"/>
                <a:cs typeface="Baloo"/>
                <a:sym typeface="Baloo"/>
              </a:rPr>
              <a:t>VIETNAM NATIONAL UNIVERSITY – HOCHIMINH CITY</a:t>
            </a:r>
          </a:p>
          <a:p>
            <a:pPr algn="ctr">
              <a:lnSpc>
                <a:spcPts val="5850"/>
              </a:lnSpc>
            </a:pPr>
            <a:r>
              <a:rPr lang="en-US" sz="4500">
                <a:solidFill>
                  <a:srgbClr val="FFFAEF"/>
                </a:solidFill>
                <a:latin typeface="Baloo"/>
                <a:ea typeface="Baloo"/>
                <a:cs typeface="Baloo"/>
                <a:sym typeface="Baloo"/>
              </a:rPr>
              <a:t>THE INTERNATIONAL UNIVERSITY</a:t>
            </a:r>
          </a:p>
          <a:p>
            <a:pPr algn="ctr">
              <a:lnSpc>
                <a:spcPts val="5850"/>
              </a:lnSpc>
              <a:spcBef>
                <a:spcPct val="0"/>
              </a:spcBef>
            </a:pPr>
          </a:p>
        </p:txBody>
      </p:sp>
      <p:sp>
        <p:nvSpPr>
          <p:cNvPr name="TextBox 13" id="13"/>
          <p:cNvSpPr txBox="true"/>
          <p:nvPr/>
        </p:nvSpPr>
        <p:spPr>
          <a:xfrm rot="0">
            <a:off x="1160001" y="3738180"/>
            <a:ext cx="15873838" cy="2705865"/>
          </a:xfrm>
          <a:prstGeom prst="rect">
            <a:avLst/>
          </a:prstGeom>
        </p:spPr>
        <p:txBody>
          <a:bodyPr anchor="t" rtlCol="false" tIns="0" lIns="0" bIns="0" rIns="0">
            <a:spAutoFit/>
          </a:bodyPr>
          <a:lstStyle/>
          <a:p>
            <a:pPr algn="ctr">
              <a:lnSpc>
                <a:spcPts val="7307"/>
              </a:lnSpc>
            </a:pPr>
            <a:r>
              <a:rPr lang="en-US" sz="5219">
                <a:solidFill>
                  <a:srgbClr val="FFFAEF"/>
                </a:solidFill>
                <a:latin typeface="Baloo"/>
                <a:ea typeface="Baloo"/>
                <a:cs typeface="Baloo"/>
                <a:sym typeface="Baloo"/>
              </a:rPr>
              <a:t>PRINCIPLES OF DATABASE MANAGEMENT</a:t>
            </a:r>
          </a:p>
          <a:p>
            <a:pPr algn="ctr">
              <a:lnSpc>
                <a:spcPts val="7000"/>
              </a:lnSpc>
            </a:pPr>
            <a:r>
              <a:rPr lang="en-US" sz="5000">
                <a:solidFill>
                  <a:srgbClr val="FFFAEF"/>
                </a:solidFill>
                <a:latin typeface="Baloo"/>
                <a:ea typeface="Baloo"/>
                <a:cs typeface="Baloo"/>
                <a:sym typeface="Baloo"/>
              </a:rPr>
              <a:t>IT079IU</a:t>
            </a:r>
          </a:p>
          <a:p>
            <a:pPr algn="ctr">
              <a:lnSpc>
                <a:spcPts val="7307"/>
              </a:lnSpc>
            </a:pPr>
          </a:p>
        </p:txBody>
      </p:sp>
      <p:sp>
        <p:nvSpPr>
          <p:cNvPr name="TextBox 14" id="14"/>
          <p:cNvSpPr txBox="true"/>
          <p:nvPr/>
        </p:nvSpPr>
        <p:spPr>
          <a:xfrm rot="0">
            <a:off x="4043735" y="2199115"/>
            <a:ext cx="10200531" cy="1225550"/>
          </a:xfrm>
          <a:prstGeom prst="rect">
            <a:avLst/>
          </a:prstGeom>
        </p:spPr>
        <p:txBody>
          <a:bodyPr anchor="t" rtlCol="false" tIns="0" lIns="0" bIns="0" rIns="0">
            <a:spAutoFit/>
          </a:bodyPr>
          <a:lstStyle/>
          <a:p>
            <a:pPr algn="ctr">
              <a:lnSpc>
                <a:spcPts val="4900"/>
              </a:lnSpc>
            </a:pPr>
            <a:r>
              <a:rPr lang="en-US" sz="3500">
                <a:solidFill>
                  <a:srgbClr val="FFFAEF"/>
                </a:solidFill>
                <a:latin typeface="Baloo"/>
                <a:ea typeface="Baloo"/>
                <a:cs typeface="Baloo"/>
                <a:sym typeface="Baloo"/>
              </a:rPr>
              <a:t>SCHOOL OF COMPUTER SCIENCE AND ENGINEERING</a:t>
            </a:r>
          </a:p>
          <a:p>
            <a:pPr algn="ctr">
              <a:lnSpc>
                <a:spcPts val="4900"/>
              </a:lnSpc>
            </a:pPr>
          </a:p>
        </p:txBody>
      </p:sp>
      <p:sp>
        <p:nvSpPr>
          <p:cNvPr name="TextBox 15" id="15"/>
          <p:cNvSpPr txBox="true"/>
          <p:nvPr/>
        </p:nvSpPr>
        <p:spPr>
          <a:xfrm rot="0">
            <a:off x="3626675" y="5947951"/>
            <a:ext cx="10940490" cy="873125"/>
          </a:xfrm>
          <a:prstGeom prst="rect">
            <a:avLst/>
          </a:prstGeom>
        </p:spPr>
        <p:txBody>
          <a:bodyPr anchor="t" rtlCol="false" tIns="0" lIns="0" bIns="0" rIns="0">
            <a:spAutoFit/>
          </a:bodyPr>
          <a:lstStyle/>
          <a:p>
            <a:pPr algn="ctr">
              <a:lnSpc>
                <a:spcPts val="7000"/>
              </a:lnSpc>
            </a:pPr>
            <a:r>
              <a:rPr lang="en-US" sz="5000" b="true">
                <a:solidFill>
                  <a:srgbClr val="FFFAEF"/>
                </a:solidFill>
                <a:latin typeface="DejaVu Serif Bold"/>
                <a:ea typeface="DejaVu Serif Bold"/>
                <a:cs typeface="DejaVu Serif Bold"/>
                <a:sym typeface="DejaVu Serif Bold"/>
              </a:rPr>
              <a:t>Topic: Invoice billing database</a:t>
            </a:r>
          </a:p>
        </p:txBody>
      </p:sp>
      <p:sp>
        <p:nvSpPr>
          <p:cNvPr name="TextBox 16" id="16"/>
          <p:cNvSpPr txBox="true"/>
          <p:nvPr/>
        </p:nvSpPr>
        <p:spPr>
          <a:xfrm rot="0">
            <a:off x="11929547" y="8926513"/>
            <a:ext cx="4256410" cy="596900"/>
          </a:xfrm>
          <a:prstGeom prst="rect">
            <a:avLst/>
          </a:prstGeom>
        </p:spPr>
        <p:txBody>
          <a:bodyPr anchor="t" rtlCol="false" tIns="0" lIns="0" bIns="0" rIns="0">
            <a:spAutoFit/>
          </a:bodyPr>
          <a:lstStyle/>
          <a:p>
            <a:pPr algn="ctr">
              <a:lnSpc>
                <a:spcPts val="4900"/>
              </a:lnSpc>
            </a:pPr>
            <a:r>
              <a:rPr lang="en-US" sz="3500">
                <a:solidFill>
                  <a:srgbClr val="FFFAEF"/>
                </a:solidFill>
                <a:latin typeface="Noto Serif Display"/>
                <a:ea typeface="Noto Serif Display"/>
                <a:cs typeface="Noto Serif Display"/>
                <a:sym typeface="Noto Serif Display"/>
              </a:rPr>
              <a:t>Present by Group 03</a:t>
            </a:r>
          </a:p>
        </p:txBody>
      </p:sp>
      <p:sp>
        <p:nvSpPr>
          <p:cNvPr name="TextBox 17" id="17"/>
          <p:cNvSpPr txBox="true"/>
          <p:nvPr/>
        </p:nvSpPr>
        <p:spPr>
          <a:xfrm rot="0">
            <a:off x="4670636" y="7761560"/>
            <a:ext cx="8946728" cy="1180465"/>
          </a:xfrm>
          <a:prstGeom prst="rect">
            <a:avLst/>
          </a:prstGeom>
        </p:spPr>
        <p:txBody>
          <a:bodyPr anchor="t" rtlCol="false" tIns="0" lIns="0" bIns="0" rIns="0">
            <a:spAutoFit/>
          </a:bodyPr>
          <a:lstStyle/>
          <a:p>
            <a:pPr algn="ctr">
              <a:lnSpc>
                <a:spcPts val="4759"/>
              </a:lnSpc>
            </a:pPr>
            <a:r>
              <a:rPr lang="en-US" sz="3399">
                <a:solidFill>
                  <a:srgbClr val="FFFAEF"/>
                </a:solidFill>
                <a:latin typeface="Baloo"/>
                <a:ea typeface="Baloo"/>
                <a:cs typeface="Baloo"/>
                <a:sym typeface="Baloo"/>
              </a:rPr>
              <a:t>Instructor: Assoc. Prof. Nguyen Thi Thuy Loan</a:t>
            </a:r>
          </a:p>
          <a:p>
            <a:pPr algn="ctr">
              <a:lnSpc>
                <a:spcPts val="475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10090262">
            <a:off x="-3879479" y="6094502"/>
            <a:ext cx="8774007" cy="7633386"/>
          </a:xfrm>
          <a:custGeom>
            <a:avLst/>
            <a:gdLst/>
            <a:ahLst/>
            <a:cxnLst/>
            <a:rect r="r" b="b" t="t" l="l"/>
            <a:pathLst>
              <a:path h="7633386" w="8774007">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16291" y="1242151"/>
            <a:ext cx="14055418" cy="8117979"/>
          </a:xfrm>
          <a:custGeom>
            <a:avLst/>
            <a:gdLst/>
            <a:ahLst/>
            <a:cxnLst/>
            <a:rect r="r" b="b" t="t" l="l"/>
            <a:pathLst>
              <a:path h="8117979" w="14055418">
                <a:moveTo>
                  <a:pt x="0" y="0"/>
                </a:moveTo>
                <a:lnTo>
                  <a:pt x="14055418" y="0"/>
                </a:lnTo>
                <a:lnTo>
                  <a:pt x="14055418" y="8117979"/>
                </a:lnTo>
                <a:lnTo>
                  <a:pt x="0" y="8117979"/>
                </a:lnTo>
                <a:lnTo>
                  <a:pt x="0" y="0"/>
                </a:lnTo>
                <a:close/>
              </a:path>
            </a:pathLst>
          </a:custGeom>
          <a:blipFill>
            <a:blip r:embed="rId4"/>
            <a:stretch>
              <a:fillRect l="-1568" t="0" r="-1568" b="0"/>
            </a:stretch>
          </a:blipFill>
          <a:ln w="38100" cap="sq">
            <a:solidFill>
              <a:srgbClr val="000000"/>
            </a:solidFill>
            <a:prstDash val="solid"/>
            <a:miter/>
          </a:ln>
        </p:spPr>
      </p:sp>
      <p:sp>
        <p:nvSpPr>
          <p:cNvPr name="TextBox 4" id="4"/>
          <p:cNvSpPr txBox="true"/>
          <p:nvPr/>
        </p:nvSpPr>
        <p:spPr>
          <a:xfrm rot="0">
            <a:off x="2942565" y="146776"/>
            <a:ext cx="13201727" cy="1095375"/>
          </a:xfrm>
          <a:prstGeom prst="rect">
            <a:avLst/>
          </a:prstGeom>
        </p:spPr>
        <p:txBody>
          <a:bodyPr anchor="t" rtlCol="false" tIns="0" lIns="0" bIns="0" rIns="0">
            <a:spAutoFit/>
          </a:bodyPr>
          <a:lstStyle/>
          <a:p>
            <a:pPr algn="ctr">
              <a:lnSpc>
                <a:spcPts val="8640"/>
              </a:lnSpc>
            </a:pPr>
            <a:r>
              <a:rPr lang="en-US" sz="7200">
                <a:solidFill>
                  <a:srgbClr val="000000"/>
                </a:solidFill>
                <a:latin typeface="Baloo"/>
                <a:ea typeface="Baloo"/>
                <a:cs typeface="Baloo"/>
                <a:sym typeface="Baloo"/>
              </a:rPr>
              <a:t>2.2 SCHEMA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10090262">
            <a:off x="-3879479" y="6094502"/>
            <a:ext cx="8774007" cy="7633386"/>
          </a:xfrm>
          <a:custGeom>
            <a:avLst/>
            <a:gdLst/>
            <a:ahLst/>
            <a:cxnLst/>
            <a:rect r="r" b="b" t="t" l="l"/>
            <a:pathLst>
              <a:path h="7633386" w="8774007">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7524" y="2046909"/>
            <a:ext cx="8307279" cy="3096591"/>
          </a:xfrm>
          <a:custGeom>
            <a:avLst/>
            <a:gdLst/>
            <a:ahLst/>
            <a:cxnLst/>
            <a:rect r="r" b="b" t="t" l="l"/>
            <a:pathLst>
              <a:path h="3096591" w="8307279">
                <a:moveTo>
                  <a:pt x="0" y="0"/>
                </a:moveTo>
                <a:lnTo>
                  <a:pt x="8307279" y="0"/>
                </a:lnTo>
                <a:lnTo>
                  <a:pt x="8307279" y="3096591"/>
                </a:lnTo>
                <a:lnTo>
                  <a:pt x="0" y="3096591"/>
                </a:lnTo>
                <a:lnTo>
                  <a:pt x="0" y="0"/>
                </a:lnTo>
                <a:close/>
              </a:path>
            </a:pathLst>
          </a:custGeom>
          <a:blipFill>
            <a:blip r:embed="rId4"/>
            <a:stretch>
              <a:fillRect l="0" t="0" r="-9634" b="0"/>
            </a:stretch>
          </a:blipFill>
          <a:ln w="38100" cap="sq">
            <a:solidFill>
              <a:srgbClr val="000000"/>
            </a:solidFill>
            <a:prstDash val="solid"/>
            <a:miter/>
          </a:ln>
        </p:spPr>
      </p:sp>
      <p:sp>
        <p:nvSpPr>
          <p:cNvPr name="Freeform 4" id="4"/>
          <p:cNvSpPr/>
          <p:nvPr/>
        </p:nvSpPr>
        <p:spPr>
          <a:xfrm flipH="false" flipV="false" rot="0">
            <a:off x="507524" y="5949874"/>
            <a:ext cx="8307279" cy="3308426"/>
          </a:xfrm>
          <a:custGeom>
            <a:avLst/>
            <a:gdLst/>
            <a:ahLst/>
            <a:cxnLst/>
            <a:rect r="r" b="b" t="t" l="l"/>
            <a:pathLst>
              <a:path h="3308426" w="8307279">
                <a:moveTo>
                  <a:pt x="0" y="0"/>
                </a:moveTo>
                <a:lnTo>
                  <a:pt x="8307279" y="0"/>
                </a:lnTo>
                <a:lnTo>
                  <a:pt x="8307279" y="3308426"/>
                </a:lnTo>
                <a:lnTo>
                  <a:pt x="0" y="3308426"/>
                </a:lnTo>
                <a:lnTo>
                  <a:pt x="0" y="0"/>
                </a:lnTo>
                <a:close/>
              </a:path>
            </a:pathLst>
          </a:custGeom>
          <a:blipFill>
            <a:blip r:embed="rId5"/>
            <a:stretch>
              <a:fillRect l="0" t="0" r="-6914" b="0"/>
            </a:stretch>
          </a:blipFill>
          <a:ln w="38100" cap="sq">
            <a:solidFill>
              <a:srgbClr val="000000"/>
            </a:solidFill>
            <a:prstDash val="solid"/>
            <a:miter/>
          </a:ln>
        </p:spPr>
      </p:sp>
      <p:sp>
        <p:nvSpPr>
          <p:cNvPr name="Freeform 5" id="5"/>
          <p:cNvSpPr/>
          <p:nvPr/>
        </p:nvSpPr>
        <p:spPr>
          <a:xfrm flipH="false" flipV="false" rot="0">
            <a:off x="10019966" y="2026555"/>
            <a:ext cx="7824001" cy="3039235"/>
          </a:xfrm>
          <a:custGeom>
            <a:avLst/>
            <a:gdLst/>
            <a:ahLst/>
            <a:cxnLst/>
            <a:rect r="r" b="b" t="t" l="l"/>
            <a:pathLst>
              <a:path h="3039235" w="7824001">
                <a:moveTo>
                  <a:pt x="0" y="0"/>
                </a:moveTo>
                <a:lnTo>
                  <a:pt x="7824001" y="0"/>
                </a:lnTo>
                <a:lnTo>
                  <a:pt x="7824001" y="3039236"/>
                </a:lnTo>
                <a:lnTo>
                  <a:pt x="0" y="3039236"/>
                </a:lnTo>
                <a:lnTo>
                  <a:pt x="0" y="0"/>
                </a:lnTo>
                <a:close/>
              </a:path>
            </a:pathLst>
          </a:custGeom>
          <a:blipFill>
            <a:blip r:embed="rId6"/>
            <a:stretch>
              <a:fillRect l="0" t="0" r="-10198" b="0"/>
            </a:stretch>
          </a:blipFill>
          <a:ln w="38100" cap="sq">
            <a:solidFill>
              <a:srgbClr val="000000"/>
            </a:solidFill>
            <a:prstDash val="solid"/>
            <a:miter/>
          </a:ln>
        </p:spPr>
      </p:sp>
      <p:sp>
        <p:nvSpPr>
          <p:cNvPr name="Freeform 6" id="6"/>
          <p:cNvSpPr/>
          <p:nvPr/>
        </p:nvSpPr>
        <p:spPr>
          <a:xfrm flipH="false" flipV="false" rot="0">
            <a:off x="9908554" y="5996971"/>
            <a:ext cx="7736100" cy="3261329"/>
          </a:xfrm>
          <a:custGeom>
            <a:avLst/>
            <a:gdLst/>
            <a:ahLst/>
            <a:cxnLst/>
            <a:rect r="r" b="b" t="t" l="l"/>
            <a:pathLst>
              <a:path h="3261329" w="7736100">
                <a:moveTo>
                  <a:pt x="0" y="0"/>
                </a:moveTo>
                <a:lnTo>
                  <a:pt x="7736100" y="0"/>
                </a:lnTo>
                <a:lnTo>
                  <a:pt x="7736100" y="3261329"/>
                </a:lnTo>
                <a:lnTo>
                  <a:pt x="0" y="3261329"/>
                </a:lnTo>
                <a:lnTo>
                  <a:pt x="0" y="0"/>
                </a:lnTo>
                <a:close/>
              </a:path>
            </a:pathLst>
          </a:custGeom>
          <a:blipFill>
            <a:blip r:embed="rId7"/>
            <a:stretch>
              <a:fillRect l="0" t="0" r="-13938" b="0"/>
            </a:stretch>
          </a:blipFill>
          <a:ln w="38100" cap="sq">
            <a:solidFill>
              <a:srgbClr val="000000"/>
            </a:solidFill>
            <a:prstDash val="solid"/>
            <a:miter/>
          </a:ln>
        </p:spPr>
      </p:sp>
      <p:sp>
        <p:nvSpPr>
          <p:cNvPr name="TextBox 7" id="7"/>
          <p:cNvSpPr txBox="true"/>
          <p:nvPr/>
        </p:nvSpPr>
        <p:spPr>
          <a:xfrm rot="0">
            <a:off x="2213940" y="481012"/>
            <a:ext cx="13201727" cy="1095375"/>
          </a:xfrm>
          <a:prstGeom prst="rect">
            <a:avLst/>
          </a:prstGeom>
        </p:spPr>
        <p:txBody>
          <a:bodyPr anchor="t" rtlCol="false" tIns="0" lIns="0" bIns="0" rIns="0">
            <a:spAutoFit/>
          </a:bodyPr>
          <a:lstStyle/>
          <a:p>
            <a:pPr algn="ctr">
              <a:lnSpc>
                <a:spcPts val="8640"/>
              </a:lnSpc>
            </a:pPr>
            <a:r>
              <a:rPr lang="en-US" sz="7200">
                <a:solidFill>
                  <a:srgbClr val="000000"/>
                </a:solidFill>
                <a:latin typeface="Baloo"/>
                <a:ea typeface="Baloo"/>
                <a:cs typeface="Baloo"/>
                <a:sym typeface="Baloo"/>
              </a:rPr>
              <a:t>2.3 Create Table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10090262">
            <a:off x="-3879479" y="6094502"/>
            <a:ext cx="8774007" cy="7633386"/>
          </a:xfrm>
          <a:custGeom>
            <a:avLst/>
            <a:gdLst/>
            <a:ahLst/>
            <a:cxnLst/>
            <a:rect r="r" b="b" t="t" l="l"/>
            <a:pathLst>
              <a:path h="7633386" w="8774007">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628" y="1515504"/>
            <a:ext cx="9080372" cy="3487400"/>
          </a:xfrm>
          <a:custGeom>
            <a:avLst/>
            <a:gdLst/>
            <a:ahLst/>
            <a:cxnLst/>
            <a:rect r="r" b="b" t="t" l="l"/>
            <a:pathLst>
              <a:path h="3487400" w="9080372">
                <a:moveTo>
                  <a:pt x="0" y="0"/>
                </a:moveTo>
                <a:lnTo>
                  <a:pt x="9080372" y="0"/>
                </a:lnTo>
                <a:lnTo>
                  <a:pt x="9080372" y="3487401"/>
                </a:lnTo>
                <a:lnTo>
                  <a:pt x="0" y="3487401"/>
                </a:lnTo>
                <a:lnTo>
                  <a:pt x="0" y="0"/>
                </a:lnTo>
                <a:close/>
              </a:path>
            </a:pathLst>
          </a:custGeom>
          <a:blipFill>
            <a:blip r:embed="rId4"/>
            <a:stretch>
              <a:fillRect l="0" t="0" r="-11726" b="0"/>
            </a:stretch>
          </a:blipFill>
          <a:ln w="38100" cap="sq">
            <a:solidFill>
              <a:srgbClr val="000000"/>
            </a:solidFill>
            <a:prstDash val="solid"/>
            <a:miter/>
          </a:ln>
        </p:spPr>
      </p:sp>
      <p:sp>
        <p:nvSpPr>
          <p:cNvPr name="Freeform 4" id="4"/>
          <p:cNvSpPr/>
          <p:nvPr/>
        </p:nvSpPr>
        <p:spPr>
          <a:xfrm flipH="false" flipV="false" rot="0">
            <a:off x="4842298" y="5279130"/>
            <a:ext cx="9035904" cy="4705344"/>
          </a:xfrm>
          <a:custGeom>
            <a:avLst/>
            <a:gdLst/>
            <a:ahLst/>
            <a:cxnLst/>
            <a:rect r="r" b="b" t="t" l="l"/>
            <a:pathLst>
              <a:path h="4705344" w="9035904">
                <a:moveTo>
                  <a:pt x="0" y="0"/>
                </a:moveTo>
                <a:lnTo>
                  <a:pt x="9035904" y="0"/>
                </a:lnTo>
                <a:lnTo>
                  <a:pt x="9035904" y="4705344"/>
                </a:lnTo>
                <a:lnTo>
                  <a:pt x="0" y="4705344"/>
                </a:lnTo>
                <a:lnTo>
                  <a:pt x="0" y="0"/>
                </a:lnTo>
                <a:close/>
              </a:path>
            </a:pathLst>
          </a:custGeom>
          <a:blipFill>
            <a:blip r:embed="rId5"/>
            <a:stretch>
              <a:fillRect l="0" t="0" r="-3116" b="0"/>
            </a:stretch>
          </a:blipFill>
          <a:ln w="38100" cap="sq">
            <a:solidFill>
              <a:srgbClr val="000000"/>
            </a:solidFill>
            <a:prstDash val="solid"/>
            <a:miter/>
          </a:ln>
        </p:spPr>
      </p:sp>
      <p:sp>
        <p:nvSpPr>
          <p:cNvPr name="Freeform 5" id="5"/>
          <p:cNvSpPr/>
          <p:nvPr/>
        </p:nvSpPr>
        <p:spPr>
          <a:xfrm flipH="false" flipV="false" rot="0">
            <a:off x="9565962" y="1515504"/>
            <a:ext cx="8193798" cy="3487400"/>
          </a:xfrm>
          <a:custGeom>
            <a:avLst/>
            <a:gdLst/>
            <a:ahLst/>
            <a:cxnLst/>
            <a:rect r="r" b="b" t="t" l="l"/>
            <a:pathLst>
              <a:path h="3487400" w="8193798">
                <a:moveTo>
                  <a:pt x="0" y="0"/>
                </a:moveTo>
                <a:lnTo>
                  <a:pt x="8193798" y="0"/>
                </a:lnTo>
                <a:lnTo>
                  <a:pt x="8193798" y="3487401"/>
                </a:lnTo>
                <a:lnTo>
                  <a:pt x="0" y="3487401"/>
                </a:lnTo>
                <a:lnTo>
                  <a:pt x="0" y="0"/>
                </a:lnTo>
                <a:close/>
              </a:path>
            </a:pathLst>
          </a:custGeom>
          <a:blipFill>
            <a:blip r:embed="rId6"/>
            <a:stretch>
              <a:fillRect l="0" t="0" r="-43915" b="0"/>
            </a:stretch>
          </a:blipFill>
          <a:ln w="38100" cap="sq">
            <a:solidFill>
              <a:srgbClr val="000000"/>
            </a:solid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10090262">
            <a:off x="-3879479" y="6094502"/>
            <a:ext cx="8774007" cy="7633386"/>
          </a:xfrm>
          <a:custGeom>
            <a:avLst/>
            <a:gdLst/>
            <a:ahLst/>
            <a:cxnLst/>
            <a:rect r="r" b="b" t="t" l="l"/>
            <a:pathLst>
              <a:path h="7633386" w="8774007">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7524" y="2702273"/>
            <a:ext cx="7857284" cy="4882455"/>
          </a:xfrm>
          <a:custGeom>
            <a:avLst/>
            <a:gdLst/>
            <a:ahLst/>
            <a:cxnLst/>
            <a:rect r="r" b="b" t="t" l="l"/>
            <a:pathLst>
              <a:path h="4882455" w="7857284">
                <a:moveTo>
                  <a:pt x="0" y="0"/>
                </a:moveTo>
                <a:lnTo>
                  <a:pt x="7857284" y="0"/>
                </a:lnTo>
                <a:lnTo>
                  <a:pt x="7857284" y="4882454"/>
                </a:lnTo>
                <a:lnTo>
                  <a:pt x="0" y="4882454"/>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0">
            <a:off x="8762460" y="2702273"/>
            <a:ext cx="8964429" cy="4882455"/>
          </a:xfrm>
          <a:custGeom>
            <a:avLst/>
            <a:gdLst/>
            <a:ahLst/>
            <a:cxnLst/>
            <a:rect r="r" b="b" t="t" l="l"/>
            <a:pathLst>
              <a:path h="4882455" w="8964429">
                <a:moveTo>
                  <a:pt x="0" y="0"/>
                </a:moveTo>
                <a:lnTo>
                  <a:pt x="8964429" y="0"/>
                </a:lnTo>
                <a:lnTo>
                  <a:pt x="8964429" y="4882454"/>
                </a:lnTo>
                <a:lnTo>
                  <a:pt x="0" y="4882454"/>
                </a:lnTo>
                <a:lnTo>
                  <a:pt x="0" y="0"/>
                </a:lnTo>
                <a:close/>
              </a:path>
            </a:pathLst>
          </a:custGeom>
          <a:blipFill>
            <a:blip r:embed="rId5"/>
            <a:stretch>
              <a:fillRect l="-3295" t="0" r="-4219" b="0"/>
            </a:stretch>
          </a:blipFill>
          <a:ln w="38100" cap="sq">
            <a:solidFill>
              <a:srgbClr val="000000"/>
            </a:solidFill>
            <a:prstDash val="solid"/>
            <a:miter/>
          </a:ln>
        </p:spPr>
      </p:sp>
      <p:sp>
        <p:nvSpPr>
          <p:cNvPr name="TextBox 5" id="5"/>
          <p:cNvSpPr txBox="true"/>
          <p:nvPr/>
        </p:nvSpPr>
        <p:spPr>
          <a:xfrm rot="0">
            <a:off x="2543136" y="712968"/>
            <a:ext cx="13201727" cy="1581150"/>
          </a:xfrm>
          <a:prstGeom prst="rect">
            <a:avLst/>
          </a:prstGeom>
        </p:spPr>
        <p:txBody>
          <a:bodyPr anchor="t" rtlCol="false" tIns="0" lIns="0" bIns="0" rIns="0">
            <a:spAutoFit/>
          </a:bodyPr>
          <a:lstStyle/>
          <a:p>
            <a:pPr algn="ctr">
              <a:lnSpc>
                <a:spcPts val="6239"/>
              </a:lnSpc>
            </a:pPr>
            <a:r>
              <a:rPr lang="en-US" sz="5199">
                <a:solidFill>
                  <a:srgbClr val="000000"/>
                </a:solidFill>
                <a:latin typeface="Baloo"/>
                <a:ea typeface="Baloo"/>
                <a:cs typeface="Baloo"/>
                <a:sym typeface="Baloo"/>
              </a:rPr>
              <a:t>2.4 Database Data Insertion</a:t>
            </a:r>
          </a:p>
          <a:p>
            <a:pPr algn="ctr">
              <a:lnSpc>
                <a:spcPts val="6239"/>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10090262">
            <a:off x="-3879479" y="6094502"/>
            <a:ext cx="8774007" cy="7633386"/>
          </a:xfrm>
          <a:custGeom>
            <a:avLst/>
            <a:gdLst/>
            <a:ahLst/>
            <a:cxnLst/>
            <a:rect r="r" b="b" t="t" l="l"/>
            <a:pathLst>
              <a:path h="7633386" w="8774007">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6763" y="1242151"/>
            <a:ext cx="8581084" cy="3085808"/>
          </a:xfrm>
          <a:custGeom>
            <a:avLst/>
            <a:gdLst/>
            <a:ahLst/>
            <a:cxnLst/>
            <a:rect r="r" b="b" t="t" l="l"/>
            <a:pathLst>
              <a:path h="3085808" w="8581084">
                <a:moveTo>
                  <a:pt x="0" y="0"/>
                </a:moveTo>
                <a:lnTo>
                  <a:pt x="8581084" y="0"/>
                </a:lnTo>
                <a:lnTo>
                  <a:pt x="8581084" y="3085808"/>
                </a:lnTo>
                <a:lnTo>
                  <a:pt x="0" y="3085808"/>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0">
            <a:off x="507524" y="4742509"/>
            <a:ext cx="8719562" cy="5348842"/>
          </a:xfrm>
          <a:custGeom>
            <a:avLst/>
            <a:gdLst/>
            <a:ahLst/>
            <a:cxnLst/>
            <a:rect r="r" b="b" t="t" l="l"/>
            <a:pathLst>
              <a:path h="5348842" w="8719562">
                <a:moveTo>
                  <a:pt x="0" y="0"/>
                </a:moveTo>
                <a:lnTo>
                  <a:pt x="8719562" y="0"/>
                </a:lnTo>
                <a:lnTo>
                  <a:pt x="8719562" y="5348842"/>
                </a:lnTo>
                <a:lnTo>
                  <a:pt x="0" y="5348842"/>
                </a:lnTo>
                <a:lnTo>
                  <a:pt x="0" y="0"/>
                </a:lnTo>
                <a:close/>
              </a:path>
            </a:pathLst>
          </a:custGeom>
          <a:blipFill>
            <a:blip r:embed="rId5"/>
            <a:stretch>
              <a:fillRect l="0" t="0" r="0" b="0"/>
            </a:stretch>
          </a:blipFill>
          <a:ln w="38100" cap="sq">
            <a:solidFill>
              <a:srgbClr val="000000"/>
            </a:solidFill>
            <a:prstDash val="solid"/>
            <a:miter/>
          </a:ln>
        </p:spPr>
      </p:sp>
      <p:sp>
        <p:nvSpPr>
          <p:cNvPr name="Freeform 5" id="5"/>
          <p:cNvSpPr/>
          <p:nvPr/>
        </p:nvSpPr>
        <p:spPr>
          <a:xfrm flipH="false" flipV="false" rot="0">
            <a:off x="9543428" y="1242151"/>
            <a:ext cx="8079498" cy="8849200"/>
          </a:xfrm>
          <a:custGeom>
            <a:avLst/>
            <a:gdLst/>
            <a:ahLst/>
            <a:cxnLst/>
            <a:rect r="r" b="b" t="t" l="l"/>
            <a:pathLst>
              <a:path h="8849200" w="8079498">
                <a:moveTo>
                  <a:pt x="0" y="0"/>
                </a:moveTo>
                <a:lnTo>
                  <a:pt x="8079498" y="0"/>
                </a:lnTo>
                <a:lnTo>
                  <a:pt x="8079498" y="8849200"/>
                </a:lnTo>
                <a:lnTo>
                  <a:pt x="0" y="8849200"/>
                </a:lnTo>
                <a:lnTo>
                  <a:pt x="0" y="0"/>
                </a:lnTo>
                <a:close/>
              </a:path>
            </a:pathLst>
          </a:custGeom>
          <a:blipFill>
            <a:blip r:embed="rId6"/>
            <a:stretch>
              <a:fillRect l="-4068" t="0" r="-6328" b="0"/>
            </a:stretch>
          </a:blipFill>
          <a:ln w="38100" cap="sq">
            <a:solidFill>
              <a:srgbClr val="000000"/>
            </a:solid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10090262">
            <a:off x="-3879479" y="6094502"/>
            <a:ext cx="8774007" cy="7633386"/>
          </a:xfrm>
          <a:custGeom>
            <a:avLst/>
            <a:gdLst/>
            <a:ahLst/>
            <a:cxnLst/>
            <a:rect r="r" b="b" t="t" l="l"/>
            <a:pathLst>
              <a:path h="7633386" w="8774007">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70732" y="4438540"/>
            <a:ext cx="11345393" cy="5472655"/>
          </a:xfrm>
          <a:custGeom>
            <a:avLst/>
            <a:gdLst/>
            <a:ahLst/>
            <a:cxnLst/>
            <a:rect r="r" b="b" t="t" l="l"/>
            <a:pathLst>
              <a:path h="5472655" w="11345393">
                <a:moveTo>
                  <a:pt x="0" y="0"/>
                </a:moveTo>
                <a:lnTo>
                  <a:pt x="11345393" y="0"/>
                </a:lnTo>
                <a:lnTo>
                  <a:pt x="11345393" y="5472655"/>
                </a:lnTo>
                <a:lnTo>
                  <a:pt x="0" y="5472655"/>
                </a:lnTo>
                <a:lnTo>
                  <a:pt x="0" y="0"/>
                </a:lnTo>
                <a:close/>
              </a:path>
            </a:pathLst>
          </a:custGeom>
          <a:blipFill>
            <a:blip r:embed="rId4"/>
            <a:stretch>
              <a:fillRect l="0" t="-3786" r="0" b="-3786"/>
            </a:stretch>
          </a:blipFill>
          <a:ln w="38100" cap="sq">
            <a:solidFill>
              <a:srgbClr val="000000"/>
            </a:solidFill>
            <a:prstDash val="solid"/>
            <a:miter/>
          </a:ln>
        </p:spPr>
      </p:sp>
      <p:sp>
        <p:nvSpPr>
          <p:cNvPr name="Freeform 4" id="4"/>
          <p:cNvSpPr/>
          <p:nvPr/>
        </p:nvSpPr>
        <p:spPr>
          <a:xfrm flipH="false" flipV="false" rot="0">
            <a:off x="3870732" y="377059"/>
            <a:ext cx="11345393" cy="3881430"/>
          </a:xfrm>
          <a:custGeom>
            <a:avLst/>
            <a:gdLst/>
            <a:ahLst/>
            <a:cxnLst/>
            <a:rect r="r" b="b" t="t" l="l"/>
            <a:pathLst>
              <a:path h="3881430" w="11345393">
                <a:moveTo>
                  <a:pt x="0" y="0"/>
                </a:moveTo>
                <a:lnTo>
                  <a:pt x="11345393" y="0"/>
                </a:lnTo>
                <a:lnTo>
                  <a:pt x="11345393" y="3881430"/>
                </a:lnTo>
                <a:lnTo>
                  <a:pt x="0" y="3881430"/>
                </a:lnTo>
                <a:lnTo>
                  <a:pt x="0" y="0"/>
                </a:lnTo>
                <a:close/>
              </a:path>
            </a:pathLst>
          </a:custGeom>
          <a:blipFill>
            <a:blip r:embed="rId5"/>
            <a:stretch>
              <a:fillRect l="0" t="-2062" r="0" b="-2062"/>
            </a:stretch>
          </a:blipFill>
          <a:ln w="38100" cap="sq">
            <a:solidFill>
              <a:srgbClr val="000000"/>
            </a:solid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0" y="645588"/>
            <a:ext cx="12933292" cy="1000125"/>
          </a:xfrm>
          <a:prstGeom prst="rect">
            <a:avLst/>
          </a:prstGeom>
        </p:spPr>
        <p:txBody>
          <a:bodyPr anchor="t" rtlCol="false" tIns="0" lIns="0" bIns="0" rIns="0">
            <a:spAutoFit/>
          </a:bodyPr>
          <a:lstStyle/>
          <a:p>
            <a:pPr algn="ctr">
              <a:lnSpc>
                <a:spcPts val="7909"/>
              </a:lnSpc>
            </a:pPr>
            <a:r>
              <a:rPr lang="en-US" sz="6591">
                <a:solidFill>
                  <a:srgbClr val="000000"/>
                </a:solidFill>
                <a:latin typeface="Baloo"/>
                <a:ea typeface="Baloo"/>
                <a:cs typeface="Baloo"/>
                <a:sym typeface="Baloo"/>
              </a:rPr>
              <a:t>3.Application project</a:t>
            </a:r>
            <a:r>
              <a:rPr lang="en-US" sz="6591">
                <a:solidFill>
                  <a:srgbClr val="000000"/>
                </a:solidFill>
                <a:latin typeface="Baloo"/>
                <a:ea typeface="Baloo"/>
                <a:cs typeface="Baloo"/>
                <a:sym typeface="Baloo"/>
              </a:rPr>
              <a:t> structure</a:t>
            </a:r>
          </a:p>
        </p:txBody>
      </p:sp>
      <p:pic>
        <p:nvPicPr>
          <p:cNvPr name="Picture 3" id="3"/>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sp>
        <p:nvSpPr>
          <p:cNvPr name="Freeform 4" id="4"/>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005160" y="2581411"/>
            <a:ext cx="8383401" cy="5889339"/>
          </a:xfrm>
          <a:custGeom>
            <a:avLst/>
            <a:gdLst/>
            <a:ahLst/>
            <a:cxnLst/>
            <a:rect r="r" b="b" t="t" l="l"/>
            <a:pathLst>
              <a:path h="5889339" w="8383401">
                <a:moveTo>
                  <a:pt x="0" y="0"/>
                </a:moveTo>
                <a:lnTo>
                  <a:pt x="8383401" y="0"/>
                </a:lnTo>
                <a:lnTo>
                  <a:pt x="8383401" y="5889339"/>
                </a:lnTo>
                <a:lnTo>
                  <a:pt x="0" y="5889339"/>
                </a:lnTo>
                <a:lnTo>
                  <a:pt x="0" y="0"/>
                </a:lnTo>
                <a:close/>
              </a:path>
            </a:pathLst>
          </a:custGeom>
          <a:blipFill>
            <a:blip r:embed="rId5"/>
            <a:stretch>
              <a:fillRect l="0" t="0" r="0" b="0"/>
            </a:stretch>
          </a:blipFill>
          <a:ln w="38100" cap="sq">
            <a:solidFill>
              <a:srgbClr val="000000"/>
            </a:solidFill>
            <a:prstDash val="solid"/>
            <a:miter/>
          </a:ln>
        </p:spPr>
      </p:sp>
      <p:grpSp>
        <p:nvGrpSpPr>
          <p:cNvPr name="Group 6" id="6"/>
          <p:cNvGrpSpPr/>
          <p:nvPr/>
        </p:nvGrpSpPr>
        <p:grpSpPr>
          <a:xfrm rot="0">
            <a:off x="1666334" y="3455919"/>
            <a:ext cx="5690888" cy="2070162"/>
            <a:chOff x="0" y="0"/>
            <a:chExt cx="7587850" cy="2760216"/>
          </a:xfrm>
        </p:grpSpPr>
        <p:sp>
          <p:nvSpPr>
            <p:cNvPr name="TextBox 7" id="7"/>
            <p:cNvSpPr txBox="true"/>
            <p:nvPr/>
          </p:nvSpPr>
          <p:spPr>
            <a:xfrm rot="0">
              <a:off x="0" y="-38100"/>
              <a:ext cx="7587850"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Key features:</a:t>
              </a:r>
            </a:p>
          </p:txBody>
        </p:sp>
        <p:sp>
          <p:nvSpPr>
            <p:cNvPr name="TextBox 8" id="8"/>
            <p:cNvSpPr txBox="true"/>
            <p:nvPr/>
          </p:nvSpPr>
          <p:spPr>
            <a:xfrm rot="0">
              <a:off x="0" y="1036614"/>
              <a:ext cx="7587850" cy="2319655"/>
            </a:xfrm>
            <a:prstGeom prst="rect">
              <a:avLst/>
            </a:prstGeom>
          </p:spPr>
          <p:txBody>
            <a:bodyPr anchor="t" rtlCol="false" tIns="0" lIns="0" bIns="0" rIns="0">
              <a:spAutoFit/>
            </a:bodyPr>
            <a:lstStyle/>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Product Management</a:t>
              </a:r>
            </a:p>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Customer Management</a:t>
              </a:r>
            </a:p>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Invoice Generation</a:t>
              </a:r>
            </a:p>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Billing and Reports</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sp>
        <p:nvSpPr>
          <p:cNvPr name="Freeform 3" id="3"/>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60207" y="1028700"/>
            <a:ext cx="5434602" cy="8312967"/>
          </a:xfrm>
          <a:custGeom>
            <a:avLst/>
            <a:gdLst/>
            <a:ahLst/>
            <a:cxnLst/>
            <a:rect r="r" b="b" t="t" l="l"/>
            <a:pathLst>
              <a:path h="8312967" w="5434602">
                <a:moveTo>
                  <a:pt x="0" y="0"/>
                </a:moveTo>
                <a:lnTo>
                  <a:pt x="5434602" y="0"/>
                </a:lnTo>
                <a:lnTo>
                  <a:pt x="5434602" y="8312967"/>
                </a:lnTo>
                <a:lnTo>
                  <a:pt x="0" y="8312967"/>
                </a:lnTo>
                <a:lnTo>
                  <a:pt x="0" y="0"/>
                </a:lnTo>
                <a:close/>
              </a:path>
            </a:pathLst>
          </a:custGeom>
          <a:blipFill>
            <a:blip r:embed="rId5"/>
            <a:stretch>
              <a:fillRect l="0" t="0" r="0" b="0"/>
            </a:stretch>
          </a:blipFill>
          <a:ln w="38100" cap="sq">
            <a:solidFill>
              <a:srgbClr val="000000"/>
            </a:solidFill>
            <a:prstDash val="solid"/>
            <a:miter/>
          </a:ln>
        </p:spPr>
      </p:sp>
      <p:grpSp>
        <p:nvGrpSpPr>
          <p:cNvPr name="Group 5" id="5"/>
          <p:cNvGrpSpPr/>
          <p:nvPr/>
        </p:nvGrpSpPr>
        <p:grpSpPr>
          <a:xfrm rot="0">
            <a:off x="1028700" y="2482520"/>
            <a:ext cx="8163889" cy="4699062"/>
            <a:chOff x="0" y="0"/>
            <a:chExt cx="10885185" cy="6265416"/>
          </a:xfrm>
        </p:grpSpPr>
        <p:sp>
          <p:nvSpPr>
            <p:cNvPr name="TextBox 6" id="6"/>
            <p:cNvSpPr txBox="true"/>
            <p:nvPr/>
          </p:nvSpPr>
          <p:spPr>
            <a:xfrm rot="0">
              <a:off x="0" y="-38100"/>
              <a:ext cx="10885185"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Main Components:</a:t>
              </a:r>
            </a:p>
          </p:txBody>
        </p:sp>
        <p:sp>
          <p:nvSpPr>
            <p:cNvPr name="TextBox 7" id="7"/>
            <p:cNvSpPr txBox="true"/>
            <p:nvPr/>
          </p:nvSpPr>
          <p:spPr>
            <a:xfrm rot="0">
              <a:off x="0" y="1036614"/>
              <a:ext cx="10885185" cy="5824855"/>
            </a:xfrm>
            <a:prstGeom prst="rect">
              <a:avLst/>
            </a:prstGeom>
          </p:spPr>
          <p:txBody>
            <a:bodyPr anchor="t" rtlCol="false" tIns="0" lIns="0" bIns="0" rIns="0">
              <a:spAutoFit/>
            </a:bodyPr>
            <a:lstStyle/>
            <a:p>
              <a:pPr algn="l" marL="582930" indent="-291465" lvl="1">
                <a:lnSpc>
                  <a:spcPts val="3510"/>
                </a:lnSpc>
                <a:buFont typeface="Arial"/>
                <a:buChar char="•"/>
              </a:pPr>
              <a:r>
                <a:rPr lang="en-US" b="true" sz="2700">
                  <a:solidFill>
                    <a:srgbClr val="000000"/>
                  </a:solidFill>
                  <a:latin typeface="Clear Sans Bold"/>
                  <a:ea typeface="Clear Sans Bold"/>
                  <a:cs typeface="Clear Sans Bold"/>
                  <a:sym typeface="Clear Sans Bold"/>
                </a:rPr>
                <a:t>appPage Package</a:t>
              </a:r>
              <a:r>
                <a:rPr lang="en-US" sz="2700">
                  <a:solidFill>
                    <a:srgbClr val="000000"/>
                  </a:solidFill>
                  <a:latin typeface="Clear Sans"/>
                  <a:ea typeface="Clear Sans"/>
                  <a:cs typeface="Clear Sans"/>
                  <a:sym typeface="Clear Sans"/>
                </a:rPr>
                <a:t>: </a:t>
              </a:r>
              <a:r>
                <a:rPr lang="en-US" sz="2700">
                  <a:solidFill>
                    <a:srgbClr val="000000"/>
                  </a:solidFill>
                  <a:latin typeface="Clear Sans"/>
                  <a:ea typeface="Clear Sans"/>
                  <a:cs typeface="Clear Sans"/>
                  <a:sym typeface="Clear Sans"/>
                </a:rPr>
                <a:t>Handles user interface and interaction logic.</a:t>
              </a:r>
            </a:p>
            <a:p>
              <a:pPr algn="l" marL="582930" indent="-291465" lvl="1">
                <a:lnSpc>
                  <a:spcPts val="3510"/>
                </a:lnSpc>
                <a:buFont typeface="Arial"/>
                <a:buChar char="•"/>
              </a:pPr>
              <a:r>
                <a:rPr lang="en-US" b="true" sz="2700">
                  <a:solidFill>
                    <a:srgbClr val="000000"/>
                  </a:solidFill>
                  <a:latin typeface="Clear Sans Bold"/>
                  <a:ea typeface="Clear Sans Bold"/>
                  <a:cs typeface="Clear Sans Bold"/>
                  <a:sym typeface="Clear Sans Bold"/>
                </a:rPr>
                <a:t>engine Package</a:t>
              </a:r>
              <a:r>
                <a:rPr lang="en-US" sz="2700">
                  <a:solidFill>
                    <a:srgbClr val="000000"/>
                  </a:solidFill>
                  <a:latin typeface="Clear Sans"/>
                  <a:ea typeface="Clear Sans"/>
                  <a:cs typeface="Clear Sans"/>
                  <a:sym typeface="Clear Sans"/>
                </a:rPr>
                <a:t>: Manages core system operations like database interaction and business logic.</a:t>
              </a:r>
            </a:p>
            <a:p>
              <a:pPr algn="l" marL="582930" indent="-291465" lvl="1">
                <a:lnSpc>
                  <a:spcPts val="3510"/>
                </a:lnSpc>
                <a:buFont typeface="Arial"/>
                <a:buChar char="•"/>
              </a:pPr>
              <a:r>
                <a:rPr lang="en-US" b="true" sz="2700">
                  <a:solidFill>
                    <a:srgbClr val="000000"/>
                  </a:solidFill>
                  <a:latin typeface="Clear Sans Bold"/>
                  <a:ea typeface="Clear Sans Bold"/>
                  <a:cs typeface="Clear Sans Bold"/>
                  <a:sym typeface="Clear Sans Bold"/>
                </a:rPr>
                <a:t>pdmproject Package</a:t>
              </a:r>
              <a:r>
                <a:rPr lang="en-US" sz="2700">
                  <a:solidFill>
                    <a:srgbClr val="000000"/>
                  </a:solidFill>
                  <a:latin typeface="Clear Sans"/>
                  <a:ea typeface="Clear Sans"/>
                  <a:cs typeface="Clear Sans"/>
                  <a:sym typeface="Clear Sans"/>
                </a:rPr>
                <a:t>: Execute functions that calculate and operate on the database</a:t>
              </a:r>
            </a:p>
            <a:p>
              <a:pPr algn="l" marL="582930" indent="-291465" lvl="1">
                <a:lnSpc>
                  <a:spcPts val="3510"/>
                </a:lnSpc>
                <a:buFont typeface="Arial"/>
                <a:buChar char="•"/>
              </a:pPr>
              <a:r>
                <a:rPr lang="en-US" b="true" sz="2700">
                  <a:solidFill>
                    <a:srgbClr val="000000"/>
                  </a:solidFill>
                  <a:latin typeface="Clear Sans Bold"/>
                  <a:ea typeface="Clear Sans Bold"/>
                  <a:cs typeface="Clear Sans Bold"/>
                  <a:sym typeface="Clear Sans Bold"/>
                </a:rPr>
                <a:t>Libraries</a:t>
              </a:r>
              <a:r>
                <a:rPr lang="en-US" sz="2700">
                  <a:solidFill>
                    <a:srgbClr val="000000"/>
                  </a:solidFill>
                  <a:latin typeface="Clear Sans"/>
                  <a:ea typeface="Clear Sans"/>
                  <a:cs typeface="Clear Sans"/>
                  <a:sym typeface="Clear Sans"/>
                </a:rPr>
                <a:t>:</a:t>
              </a:r>
            </a:p>
            <a:p>
              <a:pPr algn="l" marL="1165860" indent="-388620" lvl="2">
                <a:lnSpc>
                  <a:spcPts val="3510"/>
                </a:lnSpc>
                <a:buFont typeface="Arial"/>
                <a:buChar char="⚬"/>
              </a:pPr>
              <a:r>
                <a:rPr lang="en-US" sz="2700">
                  <a:solidFill>
                    <a:srgbClr val="000000"/>
                  </a:solidFill>
                  <a:latin typeface="Clear Sans"/>
                  <a:ea typeface="Clear Sans"/>
                  <a:cs typeface="Clear Sans"/>
                  <a:sym typeface="Clear Sans"/>
                </a:rPr>
                <a:t>JDBC drivers for MySQL </a:t>
              </a:r>
            </a:p>
            <a:p>
              <a:pPr algn="l" marL="1165860" indent="-388620" lvl="2">
                <a:lnSpc>
                  <a:spcPts val="3510"/>
                </a:lnSpc>
                <a:buFont typeface="Arial"/>
                <a:buChar char="⚬"/>
              </a:pPr>
              <a:r>
                <a:rPr lang="en-US" sz="2700">
                  <a:solidFill>
                    <a:srgbClr val="000000"/>
                  </a:solidFill>
                  <a:latin typeface="Clear Sans"/>
                  <a:ea typeface="Clear Sans"/>
                  <a:cs typeface="Clear Sans"/>
                  <a:sym typeface="Clear Sans"/>
                </a:rPr>
                <a:t>rs2xml.jar for generating reports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sp>
        <p:nvSpPr>
          <p:cNvPr name="Freeform 3" id="3"/>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875899" y="1952625"/>
            <a:ext cx="8383401" cy="5889339"/>
          </a:xfrm>
          <a:custGeom>
            <a:avLst/>
            <a:gdLst/>
            <a:ahLst/>
            <a:cxnLst/>
            <a:rect r="r" b="b" t="t" l="l"/>
            <a:pathLst>
              <a:path h="5889339" w="8383401">
                <a:moveTo>
                  <a:pt x="0" y="0"/>
                </a:moveTo>
                <a:lnTo>
                  <a:pt x="8383401" y="0"/>
                </a:lnTo>
                <a:lnTo>
                  <a:pt x="8383401" y="5889339"/>
                </a:lnTo>
                <a:lnTo>
                  <a:pt x="0" y="5889339"/>
                </a:lnTo>
                <a:lnTo>
                  <a:pt x="0" y="0"/>
                </a:lnTo>
                <a:close/>
              </a:path>
            </a:pathLst>
          </a:custGeom>
          <a:blipFill>
            <a:blip r:embed="rId5"/>
            <a:stretch>
              <a:fillRect l="0" t="0" r="0" b="0"/>
            </a:stretch>
          </a:blipFill>
          <a:ln w="38100" cap="sq">
            <a:solidFill>
              <a:srgbClr val="000000"/>
            </a:solidFill>
            <a:prstDash val="solid"/>
            <a:miter/>
          </a:ln>
        </p:spPr>
      </p:sp>
      <p:grpSp>
        <p:nvGrpSpPr>
          <p:cNvPr name="Group 5" id="5"/>
          <p:cNvGrpSpPr/>
          <p:nvPr/>
        </p:nvGrpSpPr>
        <p:grpSpPr>
          <a:xfrm rot="0">
            <a:off x="1468472" y="3219862"/>
            <a:ext cx="6099854" cy="1632012"/>
            <a:chOff x="0" y="0"/>
            <a:chExt cx="8133139" cy="2176016"/>
          </a:xfrm>
        </p:grpSpPr>
        <p:sp>
          <p:nvSpPr>
            <p:cNvPr name="TextBox 6" id="6"/>
            <p:cNvSpPr txBox="true"/>
            <p:nvPr/>
          </p:nvSpPr>
          <p:spPr>
            <a:xfrm rot="0">
              <a:off x="0" y="-38100"/>
              <a:ext cx="8133139"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Home Page:</a:t>
              </a:r>
            </a:p>
          </p:txBody>
        </p:sp>
        <p:sp>
          <p:nvSpPr>
            <p:cNvPr name="TextBox 7" id="7"/>
            <p:cNvSpPr txBox="true"/>
            <p:nvPr/>
          </p:nvSpPr>
          <p:spPr>
            <a:xfrm rot="0">
              <a:off x="0" y="1036614"/>
              <a:ext cx="8133139" cy="1735455"/>
            </a:xfrm>
            <a:prstGeom prst="rect">
              <a:avLst/>
            </a:prstGeom>
          </p:spPr>
          <p:txBody>
            <a:bodyPr anchor="t" rtlCol="false" tIns="0" lIns="0" bIns="0" rIns="0">
              <a:spAutoFit/>
            </a:bodyPr>
            <a:lstStyle/>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is the base page from which other functions can be selected and performed</a:t>
              </a: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sp>
        <p:nvSpPr>
          <p:cNvPr name="Freeform 3" id="3"/>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353412" y="639770"/>
            <a:ext cx="6035149" cy="4503730"/>
          </a:xfrm>
          <a:custGeom>
            <a:avLst/>
            <a:gdLst/>
            <a:ahLst/>
            <a:cxnLst/>
            <a:rect r="r" b="b" t="t" l="l"/>
            <a:pathLst>
              <a:path h="4503730" w="6035149">
                <a:moveTo>
                  <a:pt x="0" y="0"/>
                </a:moveTo>
                <a:lnTo>
                  <a:pt x="6035149" y="0"/>
                </a:lnTo>
                <a:lnTo>
                  <a:pt x="6035149" y="4503730"/>
                </a:lnTo>
                <a:lnTo>
                  <a:pt x="0" y="4503730"/>
                </a:lnTo>
                <a:lnTo>
                  <a:pt x="0" y="0"/>
                </a:lnTo>
                <a:close/>
              </a:path>
            </a:pathLst>
          </a:custGeom>
          <a:blipFill>
            <a:blip r:embed="rId5"/>
            <a:stretch>
              <a:fillRect l="0" t="0" r="0" b="0"/>
            </a:stretch>
          </a:blipFill>
          <a:ln w="38100" cap="sq">
            <a:solidFill>
              <a:srgbClr val="000000"/>
            </a:solidFill>
            <a:prstDash val="solid"/>
            <a:miter/>
          </a:ln>
        </p:spPr>
      </p:sp>
      <p:sp>
        <p:nvSpPr>
          <p:cNvPr name="Freeform 5" id="5"/>
          <p:cNvSpPr/>
          <p:nvPr/>
        </p:nvSpPr>
        <p:spPr>
          <a:xfrm flipH="false" flipV="false" rot="0">
            <a:off x="7529235" y="5394103"/>
            <a:ext cx="5138156" cy="4007762"/>
          </a:xfrm>
          <a:custGeom>
            <a:avLst/>
            <a:gdLst/>
            <a:ahLst/>
            <a:cxnLst/>
            <a:rect r="r" b="b" t="t" l="l"/>
            <a:pathLst>
              <a:path h="4007762" w="5138156">
                <a:moveTo>
                  <a:pt x="0" y="0"/>
                </a:moveTo>
                <a:lnTo>
                  <a:pt x="5138156" y="0"/>
                </a:lnTo>
                <a:lnTo>
                  <a:pt x="5138156" y="4007762"/>
                </a:lnTo>
                <a:lnTo>
                  <a:pt x="0" y="4007762"/>
                </a:lnTo>
                <a:lnTo>
                  <a:pt x="0" y="0"/>
                </a:lnTo>
                <a:close/>
              </a:path>
            </a:pathLst>
          </a:custGeom>
          <a:blipFill>
            <a:blip r:embed="rId6"/>
            <a:stretch>
              <a:fillRect l="0" t="0" r="0" b="0"/>
            </a:stretch>
          </a:blipFill>
          <a:ln w="38100" cap="sq">
            <a:solidFill>
              <a:srgbClr val="000000"/>
            </a:solidFill>
            <a:prstDash val="solid"/>
            <a:miter/>
          </a:ln>
        </p:spPr>
      </p:sp>
      <p:sp>
        <p:nvSpPr>
          <p:cNvPr name="Freeform 6" id="6"/>
          <p:cNvSpPr/>
          <p:nvPr/>
        </p:nvSpPr>
        <p:spPr>
          <a:xfrm flipH="false" flipV="false" rot="0">
            <a:off x="12965163" y="5394103"/>
            <a:ext cx="5238905" cy="4007762"/>
          </a:xfrm>
          <a:custGeom>
            <a:avLst/>
            <a:gdLst/>
            <a:ahLst/>
            <a:cxnLst/>
            <a:rect r="r" b="b" t="t" l="l"/>
            <a:pathLst>
              <a:path h="4007762" w="5238905">
                <a:moveTo>
                  <a:pt x="0" y="0"/>
                </a:moveTo>
                <a:lnTo>
                  <a:pt x="5238905" y="0"/>
                </a:lnTo>
                <a:lnTo>
                  <a:pt x="5238905" y="4007762"/>
                </a:lnTo>
                <a:lnTo>
                  <a:pt x="0" y="4007762"/>
                </a:lnTo>
                <a:lnTo>
                  <a:pt x="0" y="0"/>
                </a:lnTo>
                <a:close/>
              </a:path>
            </a:pathLst>
          </a:custGeom>
          <a:blipFill>
            <a:blip r:embed="rId7"/>
            <a:stretch>
              <a:fillRect l="0" t="0" r="0" b="0"/>
            </a:stretch>
          </a:blipFill>
          <a:ln w="38100" cap="sq">
            <a:solidFill>
              <a:srgbClr val="000000"/>
            </a:solidFill>
            <a:prstDash val="solid"/>
            <a:miter/>
          </a:ln>
        </p:spPr>
      </p:sp>
      <p:grpSp>
        <p:nvGrpSpPr>
          <p:cNvPr name="Group 7" id="7"/>
          <p:cNvGrpSpPr/>
          <p:nvPr/>
        </p:nvGrpSpPr>
        <p:grpSpPr>
          <a:xfrm rot="0">
            <a:off x="1637724" y="1645713"/>
            <a:ext cx="7506276" cy="2070162"/>
            <a:chOff x="0" y="0"/>
            <a:chExt cx="10008367" cy="2760216"/>
          </a:xfrm>
        </p:grpSpPr>
        <p:sp>
          <p:nvSpPr>
            <p:cNvPr name="TextBox 8" id="8"/>
            <p:cNvSpPr txBox="true"/>
            <p:nvPr/>
          </p:nvSpPr>
          <p:spPr>
            <a:xfrm rot="0">
              <a:off x="0" y="-38100"/>
              <a:ext cx="10008367"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Product page:</a:t>
              </a:r>
            </a:p>
          </p:txBody>
        </p:sp>
        <p:sp>
          <p:nvSpPr>
            <p:cNvPr name="TextBox 9" id="9"/>
            <p:cNvSpPr txBox="true"/>
            <p:nvPr/>
          </p:nvSpPr>
          <p:spPr>
            <a:xfrm rot="0">
              <a:off x="0" y="1036614"/>
              <a:ext cx="10008367" cy="2319655"/>
            </a:xfrm>
            <a:prstGeom prst="rect">
              <a:avLst/>
            </a:prstGeom>
          </p:spPr>
          <p:txBody>
            <a:bodyPr anchor="t" rtlCol="false" tIns="0" lIns="0" bIns="0" rIns="0">
              <a:spAutoFit/>
            </a:bodyPr>
            <a:lstStyle/>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admin can view information and update current products on this page</a:t>
              </a:r>
            </a:p>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We also provide search by product name capabilities to enhance user experience</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927178">
            <a:off x="2389731" y="-1134162"/>
            <a:ext cx="12725595" cy="14205829"/>
          </a:xfrm>
          <a:prstGeom prst="rect">
            <a:avLst/>
          </a:prstGeom>
        </p:spPr>
      </p:pic>
      <p:sp>
        <p:nvSpPr>
          <p:cNvPr name="Freeform 3" id="3"/>
          <p:cNvSpPr/>
          <p:nvPr/>
        </p:nvSpPr>
        <p:spPr>
          <a:xfrm flipH="false" flipV="false" rot="1873312">
            <a:off x="9942151" y="5498284"/>
            <a:ext cx="11748976" cy="11578082"/>
          </a:xfrm>
          <a:custGeom>
            <a:avLst/>
            <a:gdLst/>
            <a:ahLst/>
            <a:cxnLst/>
            <a:rect r="r" b="b" t="t" l="l"/>
            <a:pathLst>
              <a:path h="11578082" w="11748976">
                <a:moveTo>
                  <a:pt x="0" y="0"/>
                </a:moveTo>
                <a:lnTo>
                  <a:pt x="11748976" y="0"/>
                </a:lnTo>
                <a:lnTo>
                  <a:pt x="11748976" y="11578082"/>
                </a:lnTo>
                <a:lnTo>
                  <a:pt x="0" y="115780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05306" y="2441052"/>
            <a:ext cx="12477389" cy="1027048"/>
            <a:chOff x="0" y="0"/>
            <a:chExt cx="16636519" cy="1369398"/>
          </a:xfrm>
        </p:grpSpPr>
        <p:sp>
          <p:nvSpPr>
            <p:cNvPr name="TextBox 5" id="5"/>
            <p:cNvSpPr txBox="true"/>
            <p:nvPr/>
          </p:nvSpPr>
          <p:spPr>
            <a:xfrm rot="0">
              <a:off x="0" y="-38100"/>
              <a:ext cx="16636519"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Lê Phan Hồng Huế - ITDSIU23032</a:t>
              </a:r>
            </a:p>
          </p:txBody>
        </p:sp>
        <p:sp>
          <p:nvSpPr>
            <p:cNvPr name="TextBox 6" id="6"/>
            <p:cNvSpPr txBox="true"/>
            <p:nvPr/>
          </p:nvSpPr>
          <p:spPr>
            <a:xfrm rot="0">
              <a:off x="0" y="840301"/>
              <a:ext cx="16636519" cy="5369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a:ea typeface="Clear Sans"/>
                  <a:cs typeface="Clear Sans"/>
                  <a:sym typeface="Clear Sans"/>
                </a:rPr>
                <a:t>Leader</a:t>
              </a:r>
            </a:p>
          </p:txBody>
        </p:sp>
      </p:grpSp>
      <p:grpSp>
        <p:nvGrpSpPr>
          <p:cNvPr name="Group 7" id="7"/>
          <p:cNvGrpSpPr/>
          <p:nvPr/>
        </p:nvGrpSpPr>
        <p:grpSpPr>
          <a:xfrm rot="0">
            <a:off x="2583244" y="3644530"/>
            <a:ext cx="13233395" cy="1084198"/>
            <a:chOff x="0" y="0"/>
            <a:chExt cx="17644526" cy="1445598"/>
          </a:xfrm>
        </p:grpSpPr>
        <p:sp>
          <p:nvSpPr>
            <p:cNvPr name="TextBox 8" id="8"/>
            <p:cNvSpPr txBox="true"/>
            <p:nvPr/>
          </p:nvSpPr>
          <p:spPr>
            <a:xfrm rot="0">
              <a:off x="0" y="-38100"/>
              <a:ext cx="17644526"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Lê Thị Ngọc Thị Ngọc Tuyền - ITDSIU23028</a:t>
              </a:r>
            </a:p>
          </p:txBody>
        </p:sp>
        <p:sp>
          <p:nvSpPr>
            <p:cNvPr name="TextBox 9" id="9"/>
            <p:cNvSpPr txBox="true"/>
            <p:nvPr/>
          </p:nvSpPr>
          <p:spPr>
            <a:xfrm rot="0">
              <a:off x="0" y="840301"/>
              <a:ext cx="17644526" cy="5369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a:ea typeface="Clear Sans"/>
                  <a:cs typeface="Clear Sans"/>
                  <a:sym typeface="Clear Sans"/>
                </a:rPr>
                <a:t>Member</a:t>
              </a:r>
            </a:p>
          </p:txBody>
        </p:sp>
      </p:grpSp>
      <p:grpSp>
        <p:nvGrpSpPr>
          <p:cNvPr name="Group 10" id="10"/>
          <p:cNvGrpSpPr/>
          <p:nvPr/>
        </p:nvGrpSpPr>
        <p:grpSpPr>
          <a:xfrm rot="0">
            <a:off x="2395186" y="6052254"/>
            <a:ext cx="13609512" cy="1038478"/>
            <a:chOff x="0" y="0"/>
            <a:chExt cx="18146016" cy="1384638"/>
          </a:xfrm>
        </p:grpSpPr>
        <p:sp>
          <p:nvSpPr>
            <p:cNvPr name="TextBox 11" id="11"/>
            <p:cNvSpPr txBox="true"/>
            <p:nvPr/>
          </p:nvSpPr>
          <p:spPr>
            <a:xfrm rot="0">
              <a:off x="0" y="-38100"/>
              <a:ext cx="18146016"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Đặng Nhân Hòa - ITITIU21205</a:t>
              </a:r>
            </a:p>
          </p:txBody>
        </p:sp>
        <p:sp>
          <p:nvSpPr>
            <p:cNvPr name="TextBox 12" id="12"/>
            <p:cNvSpPr txBox="true"/>
            <p:nvPr/>
          </p:nvSpPr>
          <p:spPr>
            <a:xfrm rot="0">
              <a:off x="0" y="840301"/>
              <a:ext cx="18146016" cy="5369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a:ea typeface="Clear Sans"/>
                  <a:cs typeface="Clear Sans"/>
                  <a:sym typeface="Clear Sans"/>
                </a:rPr>
                <a:t>Member</a:t>
              </a:r>
            </a:p>
          </p:txBody>
        </p:sp>
      </p:grpSp>
      <p:sp>
        <p:nvSpPr>
          <p:cNvPr name="TextBox 13" id="13"/>
          <p:cNvSpPr txBox="true"/>
          <p:nvPr/>
        </p:nvSpPr>
        <p:spPr>
          <a:xfrm rot="0">
            <a:off x="3806976" y="893022"/>
            <a:ext cx="10674048"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Baloo"/>
                <a:ea typeface="Baloo"/>
                <a:cs typeface="Baloo"/>
                <a:sym typeface="Baloo"/>
              </a:rPr>
              <a:t>Members</a:t>
            </a:r>
          </a:p>
        </p:txBody>
      </p:sp>
      <p:grpSp>
        <p:nvGrpSpPr>
          <p:cNvPr name="Group 14" id="14"/>
          <p:cNvGrpSpPr/>
          <p:nvPr/>
        </p:nvGrpSpPr>
        <p:grpSpPr>
          <a:xfrm rot="0">
            <a:off x="2226434" y="4933766"/>
            <a:ext cx="13947015" cy="1118488"/>
            <a:chOff x="0" y="0"/>
            <a:chExt cx="18596020" cy="1491318"/>
          </a:xfrm>
        </p:grpSpPr>
        <p:sp>
          <p:nvSpPr>
            <p:cNvPr name="TextBox 15" id="15"/>
            <p:cNvSpPr txBox="true"/>
            <p:nvPr/>
          </p:nvSpPr>
          <p:spPr>
            <a:xfrm rot="0">
              <a:off x="0" y="-38100"/>
              <a:ext cx="18596020"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Nguyễn Thị Diễm Quỳnh- ITDSIU23021</a:t>
              </a:r>
            </a:p>
          </p:txBody>
        </p:sp>
        <p:sp>
          <p:nvSpPr>
            <p:cNvPr name="TextBox 16" id="16"/>
            <p:cNvSpPr txBox="true"/>
            <p:nvPr/>
          </p:nvSpPr>
          <p:spPr>
            <a:xfrm rot="0">
              <a:off x="0" y="840301"/>
              <a:ext cx="18596020" cy="5369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a:ea typeface="Clear Sans"/>
                  <a:cs typeface="Clear Sans"/>
                  <a:sym typeface="Clear Sans"/>
                </a:rPr>
                <a:t>Member</a:t>
              </a:r>
            </a:p>
          </p:txBody>
        </p:sp>
      </p:grpSp>
      <p:grpSp>
        <p:nvGrpSpPr>
          <p:cNvPr name="Group 17" id="17"/>
          <p:cNvGrpSpPr/>
          <p:nvPr/>
        </p:nvGrpSpPr>
        <p:grpSpPr>
          <a:xfrm rot="0">
            <a:off x="2395186" y="7243133"/>
            <a:ext cx="13609512" cy="1038478"/>
            <a:chOff x="0" y="0"/>
            <a:chExt cx="18146016" cy="1384638"/>
          </a:xfrm>
        </p:grpSpPr>
        <p:sp>
          <p:nvSpPr>
            <p:cNvPr name="TextBox 18" id="18"/>
            <p:cNvSpPr txBox="true"/>
            <p:nvPr/>
          </p:nvSpPr>
          <p:spPr>
            <a:xfrm rot="0">
              <a:off x="0" y="-38100"/>
              <a:ext cx="18146016" cy="764540"/>
            </a:xfrm>
            <a:prstGeom prst="rect">
              <a:avLst/>
            </a:prstGeom>
          </p:spPr>
          <p:txBody>
            <a:bodyPr anchor="t" rtlCol="false" tIns="0" lIns="0" bIns="0" rIns="0">
              <a:spAutoFit/>
            </a:bodyPr>
            <a:lstStyle/>
            <a:p>
              <a:pPr algn="ctr">
                <a:lnSpc>
                  <a:spcPts val="4680"/>
                </a:lnSpc>
              </a:pPr>
              <a:r>
                <a:rPr lang="en-US" sz="3600">
                  <a:solidFill>
                    <a:srgbClr val="000000"/>
                  </a:solidFill>
                  <a:latin typeface="Baloo"/>
                  <a:ea typeface="Baloo"/>
                  <a:cs typeface="Baloo"/>
                  <a:sym typeface="Baloo"/>
                </a:rPr>
                <a:t>Võ Phúc Khang - ITCSIU23012</a:t>
              </a:r>
            </a:p>
          </p:txBody>
        </p:sp>
        <p:sp>
          <p:nvSpPr>
            <p:cNvPr name="TextBox 19" id="19"/>
            <p:cNvSpPr txBox="true"/>
            <p:nvPr/>
          </p:nvSpPr>
          <p:spPr>
            <a:xfrm rot="0">
              <a:off x="0" y="840301"/>
              <a:ext cx="18146016" cy="536998"/>
            </a:xfrm>
            <a:prstGeom prst="rect">
              <a:avLst/>
            </a:prstGeom>
          </p:spPr>
          <p:txBody>
            <a:bodyPr anchor="t" rtlCol="false" tIns="0" lIns="0" bIns="0" rIns="0">
              <a:spAutoFit/>
            </a:bodyPr>
            <a:lstStyle/>
            <a:p>
              <a:pPr algn="ctr">
                <a:lnSpc>
                  <a:spcPts val="3380"/>
                </a:lnSpc>
              </a:pPr>
              <a:r>
                <a:rPr lang="en-US" sz="2600">
                  <a:solidFill>
                    <a:srgbClr val="000000"/>
                  </a:solidFill>
                  <a:latin typeface="Clear Sans"/>
                  <a:ea typeface="Clear Sans"/>
                  <a:cs typeface="Clear Sans"/>
                  <a:sym typeface="Clear Sans"/>
                </a:rPr>
                <a:t>Member</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sp>
        <p:nvSpPr>
          <p:cNvPr name="Freeform 3" id="3"/>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1028700"/>
            <a:ext cx="7437629" cy="4276637"/>
          </a:xfrm>
          <a:custGeom>
            <a:avLst/>
            <a:gdLst/>
            <a:ahLst/>
            <a:cxnLst/>
            <a:rect r="r" b="b" t="t" l="l"/>
            <a:pathLst>
              <a:path h="4276637" w="7437629">
                <a:moveTo>
                  <a:pt x="0" y="0"/>
                </a:moveTo>
                <a:lnTo>
                  <a:pt x="7437629" y="0"/>
                </a:lnTo>
                <a:lnTo>
                  <a:pt x="7437629" y="4276637"/>
                </a:lnTo>
                <a:lnTo>
                  <a:pt x="0" y="4276637"/>
                </a:lnTo>
                <a:lnTo>
                  <a:pt x="0" y="0"/>
                </a:lnTo>
                <a:close/>
              </a:path>
            </a:pathLst>
          </a:custGeom>
          <a:blipFill>
            <a:blip r:embed="rId5"/>
            <a:stretch>
              <a:fillRect l="0" t="0" r="0" b="0"/>
            </a:stretch>
          </a:blipFill>
          <a:ln w="38100" cap="sq">
            <a:solidFill>
              <a:srgbClr val="000000"/>
            </a:solidFill>
            <a:prstDash val="solid"/>
            <a:miter/>
          </a:ln>
        </p:spPr>
      </p:sp>
      <p:sp>
        <p:nvSpPr>
          <p:cNvPr name="Freeform 5" id="5"/>
          <p:cNvSpPr/>
          <p:nvPr/>
        </p:nvSpPr>
        <p:spPr>
          <a:xfrm flipH="false" flipV="false" rot="0">
            <a:off x="9144000" y="5568340"/>
            <a:ext cx="7437629" cy="4174370"/>
          </a:xfrm>
          <a:custGeom>
            <a:avLst/>
            <a:gdLst/>
            <a:ahLst/>
            <a:cxnLst/>
            <a:rect r="r" b="b" t="t" l="l"/>
            <a:pathLst>
              <a:path h="4174370" w="7437629">
                <a:moveTo>
                  <a:pt x="0" y="0"/>
                </a:moveTo>
                <a:lnTo>
                  <a:pt x="7437629" y="0"/>
                </a:lnTo>
                <a:lnTo>
                  <a:pt x="7437629" y="4174370"/>
                </a:lnTo>
                <a:lnTo>
                  <a:pt x="0" y="4174370"/>
                </a:lnTo>
                <a:lnTo>
                  <a:pt x="0" y="0"/>
                </a:lnTo>
                <a:close/>
              </a:path>
            </a:pathLst>
          </a:custGeom>
          <a:blipFill>
            <a:blip r:embed="rId6"/>
            <a:stretch>
              <a:fillRect l="0" t="0" r="0" b="0"/>
            </a:stretch>
          </a:blipFill>
          <a:ln w="38100" cap="sq">
            <a:solidFill>
              <a:srgbClr val="000000"/>
            </a:solidFill>
            <a:prstDash val="solid"/>
            <a:miter/>
          </a:ln>
        </p:spPr>
      </p:sp>
      <p:grpSp>
        <p:nvGrpSpPr>
          <p:cNvPr name="Group 6" id="6"/>
          <p:cNvGrpSpPr/>
          <p:nvPr/>
        </p:nvGrpSpPr>
        <p:grpSpPr>
          <a:xfrm rot="0">
            <a:off x="2276141" y="3779008"/>
            <a:ext cx="5253303" cy="2070162"/>
            <a:chOff x="0" y="0"/>
            <a:chExt cx="7004405" cy="2760216"/>
          </a:xfrm>
        </p:grpSpPr>
        <p:sp>
          <p:nvSpPr>
            <p:cNvPr name="TextBox 7" id="7"/>
            <p:cNvSpPr txBox="true"/>
            <p:nvPr/>
          </p:nvSpPr>
          <p:spPr>
            <a:xfrm rot="0">
              <a:off x="0" y="-38100"/>
              <a:ext cx="7004405"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Customer page:</a:t>
              </a:r>
            </a:p>
          </p:txBody>
        </p:sp>
        <p:sp>
          <p:nvSpPr>
            <p:cNvPr name="TextBox 8" id="8"/>
            <p:cNvSpPr txBox="true"/>
            <p:nvPr/>
          </p:nvSpPr>
          <p:spPr>
            <a:xfrm rot="0">
              <a:off x="0" y="1036614"/>
              <a:ext cx="7004405" cy="2319655"/>
            </a:xfrm>
            <a:prstGeom prst="rect">
              <a:avLst/>
            </a:prstGeom>
          </p:spPr>
          <p:txBody>
            <a:bodyPr anchor="t" rtlCol="false" tIns="0" lIns="0" bIns="0" rIns="0">
              <a:spAutoFit/>
            </a:bodyPr>
            <a:lstStyle/>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Simple and easy new user registration,</a:t>
              </a:r>
            </a:p>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Provides the ability to search for users by phone number</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sp>
        <p:nvSpPr>
          <p:cNvPr name="Freeform 3" id="3"/>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983522" y="1752511"/>
            <a:ext cx="5470621" cy="3145607"/>
          </a:xfrm>
          <a:custGeom>
            <a:avLst/>
            <a:gdLst/>
            <a:ahLst/>
            <a:cxnLst/>
            <a:rect r="r" b="b" t="t" l="l"/>
            <a:pathLst>
              <a:path h="3145607" w="5470621">
                <a:moveTo>
                  <a:pt x="0" y="0"/>
                </a:moveTo>
                <a:lnTo>
                  <a:pt x="5470621" y="0"/>
                </a:lnTo>
                <a:lnTo>
                  <a:pt x="5470621" y="3145607"/>
                </a:lnTo>
                <a:lnTo>
                  <a:pt x="0" y="3145607"/>
                </a:lnTo>
                <a:lnTo>
                  <a:pt x="0" y="0"/>
                </a:lnTo>
                <a:close/>
              </a:path>
            </a:pathLst>
          </a:custGeom>
          <a:blipFill>
            <a:blip r:embed="rId5"/>
            <a:stretch>
              <a:fillRect l="0" t="0" r="0" b="0"/>
            </a:stretch>
          </a:blipFill>
          <a:ln w="38100" cap="sq">
            <a:solidFill>
              <a:srgbClr val="000000"/>
            </a:solidFill>
            <a:prstDash val="solid"/>
            <a:miter/>
          </a:ln>
        </p:spPr>
      </p:sp>
      <p:sp>
        <p:nvSpPr>
          <p:cNvPr name="Freeform 5" id="5"/>
          <p:cNvSpPr/>
          <p:nvPr/>
        </p:nvSpPr>
        <p:spPr>
          <a:xfrm flipH="false" flipV="false" rot="0">
            <a:off x="12123194" y="1752511"/>
            <a:ext cx="5525855" cy="3145607"/>
          </a:xfrm>
          <a:custGeom>
            <a:avLst/>
            <a:gdLst/>
            <a:ahLst/>
            <a:cxnLst/>
            <a:rect r="r" b="b" t="t" l="l"/>
            <a:pathLst>
              <a:path h="3145607" w="5525855">
                <a:moveTo>
                  <a:pt x="0" y="0"/>
                </a:moveTo>
                <a:lnTo>
                  <a:pt x="5525854" y="0"/>
                </a:lnTo>
                <a:lnTo>
                  <a:pt x="5525854" y="3145607"/>
                </a:lnTo>
                <a:lnTo>
                  <a:pt x="0" y="3145607"/>
                </a:lnTo>
                <a:lnTo>
                  <a:pt x="0" y="0"/>
                </a:lnTo>
                <a:close/>
              </a:path>
            </a:pathLst>
          </a:custGeom>
          <a:blipFill>
            <a:blip r:embed="rId6"/>
            <a:stretch>
              <a:fillRect l="-712" t="0" r="-712" b="0"/>
            </a:stretch>
          </a:blipFill>
          <a:ln w="38100" cap="sq">
            <a:solidFill>
              <a:srgbClr val="000000"/>
            </a:solidFill>
            <a:prstDash val="solid"/>
            <a:miter/>
          </a:ln>
        </p:spPr>
      </p:sp>
      <p:sp>
        <p:nvSpPr>
          <p:cNvPr name="Freeform 6" id="6"/>
          <p:cNvSpPr/>
          <p:nvPr/>
        </p:nvSpPr>
        <p:spPr>
          <a:xfrm flipH="false" flipV="false" rot="0">
            <a:off x="7641935" y="5143500"/>
            <a:ext cx="10407821" cy="4114800"/>
          </a:xfrm>
          <a:custGeom>
            <a:avLst/>
            <a:gdLst/>
            <a:ahLst/>
            <a:cxnLst/>
            <a:rect r="r" b="b" t="t" l="l"/>
            <a:pathLst>
              <a:path h="4114800" w="10407821">
                <a:moveTo>
                  <a:pt x="0" y="0"/>
                </a:moveTo>
                <a:lnTo>
                  <a:pt x="10407821" y="0"/>
                </a:lnTo>
                <a:lnTo>
                  <a:pt x="10407821" y="4114800"/>
                </a:lnTo>
                <a:lnTo>
                  <a:pt x="0" y="4114800"/>
                </a:lnTo>
                <a:lnTo>
                  <a:pt x="0" y="0"/>
                </a:lnTo>
                <a:close/>
              </a:path>
            </a:pathLst>
          </a:custGeom>
          <a:blipFill>
            <a:blip r:embed="rId7"/>
            <a:stretch>
              <a:fillRect l="0" t="-745" r="0" b="-745"/>
            </a:stretch>
          </a:blipFill>
          <a:ln w="38100" cap="sq">
            <a:solidFill>
              <a:srgbClr val="000000"/>
            </a:solidFill>
            <a:prstDash val="solid"/>
            <a:miter/>
          </a:ln>
        </p:spPr>
      </p:sp>
      <p:grpSp>
        <p:nvGrpSpPr>
          <p:cNvPr name="Group 7" id="7"/>
          <p:cNvGrpSpPr/>
          <p:nvPr/>
        </p:nvGrpSpPr>
        <p:grpSpPr>
          <a:xfrm rot="0">
            <a:off x="1028700" y="3325314"/>
            <a:ext cx="4712289" cy="3384612"/>
            <a:chOff x="0" y="0"/>
            <a:chExt cx="6283053" cy="4512816"/>
          </a:xfrm>
        </p:grpSpPr>
        <p:sp>
          <p:nvSpPr>
            <p:cNvPr name="TextBox 8" id="8"/>
            <p:cNvSpPr txBox="true"/>
            <p:nvPr/>
          </p:nvSpPr>
          <p:spPr>
            <a:xfrm rot="0">
              <a:off x="0" y="-38100"/>
              <a:ext cx="6283053"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Customer page:</a:t>
              </a:r>
            </a:p>
          </p:txBody>
        </p:sp>
        <p:sp>
          <p:nvSpPr>
            <p:cNvPr name="TextBox 9" id="9"/>
            <p:cNvSpPr txBox="true"/>
            <p:nvPr/>
          </p:nvSpPr>
          <p:spPr>
            <a:xfrm rot="0">
              <a:off x="0" y="1036614"/>
              <a:ext cx="6283053" cy="4072255"/>
            </a:xfrm>
            <a:prstGeom prst="rect">
              <a:avLst/>
            </a:prstGeom>
          </p:spPr>
          <p:txBody>
            <a:bodyPr anchor="t" rtlCol="false" tIns="0" lIns="0" bIns="0" rIns="0">
              <a:spAutoFit/>
            </a:bodyPr>
            <a:lstStyle/>
            <a:p>
              <a:pPr algn="just" marL="582930" indent="-291465" lvl="1">
                <a:lnSpc>
                  <a:spcPts val="3510"/>
                </a:lnSpc>
                <a:buFont typeface="Arial"/>
                <a:buChar char="•"/>
              </a:pPr>
              <a:r>
                <a:rPr lang="en-US" sz="2700">
                  <a:solidFill>
                    <a:srgbClr val="000000"/>
                  </a:solidFill>
                  <a:latin typeface="Clear Sans"/>
                  <a:ea typeface="Clear Sans"/>
                  <a:cs typeface="Clear Sans"/>
                  <a:sym typeface="Clear Sans"/>
                </a:rPr>
                <a:t>Simple and easy new user registration,</a:t>
              </a:r>
            </a:p>
            <a:p>
              <a:pPr algn="just" marL="582930" indent="-291465" lvl="1">
                <a:lnSpc>
                  <a:spcPts val="3510"/>
                </a:lnSpc>
                <a:buFont typeface="Arial"/>
                <a:buChar char="•"/>
              </a:pPr>
              <a:r>
                <a:rPr lang="en-US" sz="2700">
                  <a:solidFill>
                    <a:srgbClr val="000000"/>
                  </a:solidFill>
                  <a:latin typeface="Clear Sans"/>
                  <a:ea typeface="Clear Sans"/>
                  <a:cs typeface="Clear Sans"/>
                  <a:sym typeface="Clear Sans"/>
                </a:rPr>
                <a:t>Provides the ability to search for users by phone number</a:t>
              </a:r>
            </a:p>
            <a:p>
              <a:pPr algn="just" marL="582930" indent="-291465" lvl="1">
                <a:lnSpc>
                  <a:spcPts val="3510"/>
                </a:lnSpc>
                <a:buFont typeface="Arial"/>
                <a:buChar char="•"/>
              </a:pPr>
              <a:r>
                <a:rPr lang="en-US" sz="2700">
                  <a:solidFill>
                    <a:srgbClr val="000000"/>
                  </a:solidFill>
                  <a:latin typeface="Clear Sans"/>
                  <a:ea typeface="Clear Sans"/>
                  <a:cs typeface="Clear Sans"/>
                  <a:sym typeface="Clear Sans"/>
                </a:rPr>
                <a:t>Feature export user information as pdf </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sp>
        <p:nvSpPr>
          <p:cNvPr name="Freeform 3" id="3"/>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19071" y="4925620"/>
            <a:ext cx="6603029" cy="5065750"/>
          </a:xfrm>
          <a:custGeom>
            <a:avLst/>
            <a:gdLst/>
            <a:ahLst/>
            <a:cxnLst/>
            <a:rect r="r" b="b" t="t" l="l"/>
            <a:pathLst>
              <a:path h="5065750" w="6603029">
                <a:moveTo>
                  <a:pt x="0" y="0"/>
                </a:moveTo>
                <a:lnTo>
                  <a:pt x="6603029" y="0"/>
                </a:lnTo>
                <a:lnTo>
                  <a:pt x="6603029" y="5065750"/>
                </a:lnTo>
                <a:lnTo>
                  <a:pt x="0" y="5065750"/>
                </a:lnTo>
                <a:lnTo>
                  <a:pt x="0" y="0"/>
                </a:lnTo>
                <a:close/>
              </a:path>
            </a:pathLst>
          </a:custGeom>
          <a:blipFill>
            <a:blip r:embed="rId5"/>
            <a:stretch>
              <a:fillRect l="-2488" t="-3821" r="-2488" b="0"/>
            </a:stretch>
          </a:blipFill>
          <a:ln w="38100" cap="sq">
            <a:solidFill>
              <a:srgbClr val="000000"/>
            </a:solidFill>
            <a:prstDash val="solid"/>
            <a:miter/>
          </a:ln>
        </p:spPr>
      </p:sp>
      <p:sp>
        <p:nvSpPr>
          <p:cNvPr name="Freeform 5" id="5"/>
          <p:cNvSpPr/>
          <p:nvPr/>
        </p:nvSpPr>
        <p:spPr>
          <a:xfrm flipH="false" flipV="false" rot="0">
            <a:off x="9144000" y="831410"/>
            <a:ext cx="8866493" cy="3900604"/>
          </a:xfrm>
          <a:custGeom>
            <a:avLst/>
            <a:gdLst/>
            <a:ahLst/>
            <a:cxnLst/>
            <a:rect r="r" b="b" t="t" l="l"/>
            <a:pathLst>
              <a:path h="3900604" w="8866493">
                <a:moveTo>
                  <a:pt x="0" y="0"/>
                </a:moveTo>
                <a:lnTo>
                  <a:pt x="8866493" y="0"/>
                </a:lnTo>
                <a:lnTo>
                  <a:pt x="8866493" y="3900604"/>
                </a:lnTo>
                <a:lnTo>
                  <a:pt x="0" y="3900604"/>
                </a:lnTo>
                <a:lnTo>
                  <a:pt x="0" y="0"/>
                </a:lnTo>
                <a:close/>
              </a:path>
            </a:pathLst>
          </a:custGeom>
          <a:blipFill>
            <a:blip r:embed="rId6"/>
            <a:stretch>
              <a:fillRect l="-842" t="0" r="0" b="0"/>
            </a:stretch>
          </a:blipFill>
          <a:ln w="38100" cap="sq">
            <a:solidFill>
              <a:srgbClr val="000000"/>
            </a:solidFill>
            <a:prstDash val="solid"/>
            <a:miter/>
          </a:ln>
        </p:spPr>
      </p:sp>
      <p:sp>
        <p:nvSpPr>
          <p:cNvPr name="Freeform 6" id="6"/>
          <p:cNvSpPr/>
          <p:nvPr/>
        </p:nvSpPr>
        <p:spPr>
          <a:xfrm flipH="false" flipV="false" rot="0">
            <a:off x="10017198" y="4925620"/>
            <a:ext cx="7993294" cy="5065750"/>
          </a:xfrm>
          <a:custGeom>
            <a:avLst/>
            <a:gdLst/>
            <a:ahLst/>
            <a:cxnLst/>
            <a:rect r="r" b="b" t="t" l="l"/>
            <a:pathLst>
              <a:path h="5065750" w="7993294">
                <a:moveTo>
                  <a:pt x="0" y="0"/>
                </a:moveTo>
                <a:lnTo>
                  <a:pt x="7993295" y="0"/>
                </a:lnTo>
                <a:lnTo>
                  <a:pt x="7993295" y="5065750"/>
                </a:lnTo>
                <a:lnTo>
                  <a:pt x="0" y="5065750"/>
                </a:lnTo>
                <a:lnTo>
                  <a:pt x="0" y="0"/>
                </a:lnTo>
                <a:close/>
              </a:path>
            </a:pathLst>
          </a:custGeom>
          <a:blipFill>
            <a:blip r:embed="rId7"/>
            <a:stretch>
              <a:fillRect l="0" t="0" r="0" b="0"/>
            </a:stretch>
          </a:blipFill>
          <a:ln w="38100" cap="sq">
            <a:solidFill>
              <a:srgbClr val="000000"/>
            </a:solidFill>
            <a:prstDash val="solid"/>
            <a:miter/>
          </a:ln>
        </p:spPr>
      </p:sp>
      <p:grpSp>
        <p:nvGrpSpPr>
          <p:cNvPr name="Group 7" id="7"/>
          <p:cNvGrpSpPr/>
          <p:nvPr/>
        </p:nvGrpSpPr>
        <p:grpSpPr>
          <a:xfrm rot="0">
            <a:off x="1028700" y="1028700"/>
            <a:ext cx="7506276" cy="2508312"/>
            <a:chOff x="0" y="0"/>
            <a:chExt cx="10008367" cy="3344416"/>
          </a:xfrm>
        </p:grpSpPr>
        <p:sp>
          <p:nvSpPr>
            <p:cNvPr name="TextBox 8" id="8"/>
            <p:cNvSpPr txBox="true"/>
            <p:nvPr/>
          </p:nvSpPr>
          <p:spPr>
            <a:xfrm rot="0">
              <a:off x="0" y="-38100"/>
              <a:ext cx="10008367"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Generate bill: </a:t>
              </a:r>
            </a:p>
          </p:txBody>
        </p:sp>
        <p:sp>
          <p:nvSpPr>
            <p:cNvPr name="TextBox 9" id="9"/>
            <p:cNvSpPr txBox="true"/>
            <p:nvPr/>
          </p:nvSpPr>
          <p:spPr>
            <a:xfrm rot="0">
              <a:off x="0" y="1036614"/>
              <a:ext cx="10008367" cy="2903855"/>
            </a:xfrm>
            <a:prstGeom prst="rect">
              <a:avLst/>
            </a:prstGeom>
          </p:spPr>
          <p:txBody>
            <a:bodyPr anchor="t" rtlCol="false" tIns="0" lIns="0" bIns="0" rIns="0">
              <a:spAutoFit/>
            </a:bodyPr>
            <a:lstStyle/>
            <a:p>
              <a:pPr algn="l" marL="582930" indent="-291465" lvl="1">
                <a:lnSpc>
                  <a:spcPts val="3510"/>
                </a:lnSpc>
                <a:buFont typeface="Arial"/>
                <a:buChar char="•"/>
              </a:pPr>
              <a:r>
                <a:rPr lang="en-US" sz="2700">
                  <a:solidFill>
                    <a:srgbClr val="000000"/>
                  </a:solidFill>
                  <a:latin typeface="Clear Sans"/>
                  <a:ea typeface="Clear Sans"/>
                  <a:cs typeface="Clear Sans"/>
                  <a:sym typeface="Clear Sans"/>
                </a:rPr>
                <a:t>The user will select the product to buy and the invoice will be created and generated automatically, all buyer information and payment methods will be managed and displayed intuitively.</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781681">
            <a:off x="3731731" y="4683918"/>
            <a:ext cx="9133702" cy="8617511"/>
          </a:xfrm>
          <a:prstGeom prst="rect">
            <a:avLst/>
          </a:prstGeom>
        </p:spPr>
      </p:pic>
      <p:sp>
        <p:nvSpPr>
          <p:cNvPr name="Freeform 3" id="3"/>
          <p:cNvSpPr/>
          <p:nvPr/>
        </p:nvSpPr>
        <p:spPr>
          <a:xfrm flipH="false" flipV="false" rot="6716604">
            <a:off x="-612067" y="-2261455"/>
            <a:ext cx="4514573" cy="5305588"/>
          </a:xfrm>
          <a:custGeom>
            <a:avLst/>
            <a:gdLst/>
            <a:ahLst/>
            <a:cxnLst/>
            <a:rect r="r" b="b" t="t" l="l"/>
            <a:pathLst>
              <a:path h="5305588" w="4514573">
                <a:moveTo>
                  <a:pt x="0" y="0"/>
                </a:moveTo>
                <a:lnTo>
                  <a:pt x="4514573" y="0"/>
                </a:lnTo>
                <a:lnTo>
                  <a:pt x="4514573" y="5305589"/>
                </a:lnTo>
                <a:lnTo>
                  <a:pt x="0" y="5305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4470510"/>
            <a:ext cx="6436125" cy="1095375"/>
          </a:xfrm>
          <a:prstGeom prst="rect">
            <a:avLst/>
          </a:prstGeom>
        </p:spPr>
        <p:txBody>
          <a:bodyPr anchor="t" rtlCol="false" tIns="0" lIns="0" bIns="0" rIns="0">
            <a:spAutoFit/>
          </a:bodyPr>
          <a:lstStyle/>
          <a:p>
            <a:pPr algn="l">
              <a:lnSpc>
                <a:spcPts val="8640"/>
              </a:lnSpc>
            </a:pPr>
            <a:r>
              <a:rPr lang="en-US" sz="7200">
                <a:solidFill>
                  <a:srgbClr val="000000"/>
                </a:solidFill>
                <a:latin typeface="Baloo"/>
                <a:ea typeface="Baloo"/>
                <a:cs typeface="Baloo"/>
                <a:sym typeface="Baloo"/>
              </a:rPr>
              <a:t>4.Conclusion</a:t>
            </a:r>
          </a:p>
        </p:txBody>
      </p:sp>
      <p:grpSp>
        <p:nvGrpSpPr>
          <p:cNvPr name="Group 5" id="5"/>
          <p:cNvGrpSpPr/>
          <p:nvPr/>
        </p:nvGrpSpPr>
        <p:grpSpPr>
          <a:xfrm rot="0">
            <a:off x="7872380" y="358664"/>
            <a:ext cx="9524987" cy="3117753"/>
            <a:chOff x="0" y="0"/>
            <a:chExt cx="12699982" cy="4157004"/>
          </a:xfrm>
        </p:grpSpPr>
        <p:grpSp>
          <p:nvGrpSpPr>
            <p:cNvPr name="Group 6" id="6"/>
            <p:cNvGrpSpPr/>
            <p:nvPr/>
          </p:nvGrpSpPr>
          <p:grpSpPr>
            <a:xfrm rot="0">
              <a:off x="0" y="0"/>
              <a:ext cx="12699982" cy="4157004"/>
              <a:chOff x="0" y="0"/>
              <a:chExt cx="4512977" cy="1477204"/>
            </a:xfrm>
          </p:grpSpPr>
          <p:sp>
            <p:nvSpPr>
              <p:cNvPr name="Freeform 7" id="7"/>
              <p:cNvSpPr/>
              <p:nvPr/>
            </p:nvSpPr>
            <p:spPr>
              <a:xfrm flipH="false" flipV="false" rot="0">
                <a:off x="0" y="0"/>
                <a:ext cx="4512977" cy="1477204"/>
              </a:xfrm>
              <a:custGeom>
                <a:avLst/>
                <a:gdLst/>
                <a:ahLst/>
                <a:cxnLst/>
                <a:rect r="r" b="b" t="t" l="l"/>
                <a:pathLst>
                  <a:path h="1477204" w="4512977">
                    <a:moveTo>
                      <a:pt x="4388517" y="1477204"/>
                    </a:moveTo>
                    <a:lnTo>
                      <a:pt x="124460" y="1477204"/>
                    </a:lnTo>
                    <a:cubicBezTo>
                      <a:pt x="55880" y="1477204"/>
                      <a:pt x="0" y="1421324"/>
                      <a:pt x="0" y="1352744"/>
                    </a:cubicBezTo>
                    <a:lnTo>
                      <a:pt x="0" y="124460"/>
                    </a:lnTo>
                    <a:cubicBezTo>
                      <a:pt x="0" y="55880"/>
                      <a:pt x="55880" y="0"/>
                      <a:pt x="124460" y="0"/>
                    </a:cubicBezTo>
                    <a:lnTo>
                      <a:pt x="4388517" y="0"/>
                    </a:lnTo>
                    <a:cubicBezTo>
                      <a:pt x="4457097" y="0"/>
                      <a:pt x="4512977" y="55880"/>
                      <a:pt x="4512977" y="124460"/>
                    </a:cubicBezTo>
                    <a:lnTo>
                      <a:pt x="4512977" y="1352744"/>
                    </a:lnTo>
                    <a:cubicBezTo>
                      <a:pt x="4512977" y="1421324"/>
                      <a:pt x="4457097" y="1477204"/>
                      <a:pt x="4388517" y="1477204"/>
                    </a:cubicBezTo>
                    <a:close/>
                  </a:path>
                </a:pathLst>
              </a:custGeom>
              <a:solidFill>
                <a:srgbClr val="D8A1A6"/>
              </a:solidFill>
            </p:spPr>
          </p:sp>
        </p:grpSp>
        <p:sp>
          <p:nvSpPr>
            <p:cNvPr name="TextBox 8" id="8"/>
            <p:cNvSpPr txBox="true"/>
            <p:nvPr/>
          </p:nvSpPr>
          <p:spPr>
            <a:xfrm rot="0">
              <a:off x="821229" y="259398"/>
              <a:ext cx="10820400"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Achieve Goals</a:t>
              </a:r>
            </a:p>
          </p:txBody>
        </p:sp>
        <p:sp>
          <p:nvSpPr>
            <p:cNvPr name="TextBox 9" id="9"/>
            <p:cNvSpPr txBox="true"/>
            <p:nvPr/>
          </p:nvSpPr>
          <p:spPr>
            <a:xfrm rot="0">
              <a:off x="821229" y="1343636"/>
              <a:ext cx="11057524" cy="2456603"/>
            </a:xfrm>
            <a:prstGeom prst="rect">
              <a:avLst/>
            </a:prstGeom>
          </p:spPr>
          <p:txBody>
            <a:bodyPr anchor="t" rtlCol="false" tIns="0" lIns="0" bIns="0" rIns="0">
              <a:spAutoFit/>
            </a:bodyPr>
            <a:lstStyle/>
            <a:p>
              <a:pPr algn="l">
                <a:lnSpc>
                  <a:spcPts val="2989"/>
                </a:lnSpc>
              </a:pPr>
              <a:r>
                <a:rPr lang="en-US" sz="2299">
                  <a:solidFill>
                    <a:srgbClr val="000000"/>
                  </a:solidFill>
                  <a:latin typeface="Clear Sans"/>
                  <a:ea typeface="Clear Sans"/>
                  <a:cs typeface="Clear Sans"/>
                  <a:sym typeface="Clear Sans"/>
                </a:rPr>
                <a:t>The Invoice Billing Database project automates and streamlines billing processes for shopping complexes, improving efficiency, accuracy, and customer satisfaction. Key features include product information management, customer data tracking, invoice records, and keyword recognition.</a:t>
              </a:r>
            </a:p>
          </p:txBody>
        </p:sp>
      </p:grpSp>
      <p:grpSp>
        <p:nvGrpSpPr>
          <p:cNvPr name="Group 10" id="10"/>
          <p:cNvGrpSpPr/>
          <p:nvPr/>
        </p:nvGrpSpPr>
        <p:grpSpPr>
          <a:xfrm rot="0">
            <a:off x="7872380" y="3770129"/>
            <a:ext cx="9524987" cy="2526442"/>
            <a:chOff x="0" y="0"/>
            <a:chExt cx="12699982" cy="3368590"/>
          </a:xfrm>
        </p:grpSpPr>
        <p:grpSp>
          <p:nvGrpSpPr>
            <p:cNvPr name="Group 11" id="11"/>
            <p:cNvGrpSpPr/>
            <p:nvPr/>
          </p:nvGrpSpPr>
          <p:grpSpPr>
            <a:xfrm rot="0">
              <a:off x="0" y="0"/>
              <a:ext cx="12699982" cy="3368590"/>
              <a:chOff x="0" y="0"/>
              <a:chExt cx="4512977" cy="1197039"/>
            </a:xfrm>
          </p:grpSpPr>
          <p:sp>
            <p:nvSpPr>
              <p:cNvPr name="Freeform 12" id="12"/>
              <p:cNvSpPr/>
              <p:nvPr/>
            </p:nvSpPr>
            <p:spPr>
              <a:xfrm flipH="false" flipV="false" rot="0">
                <a:off x="0" y="0"/>
                <a:ext cx="4512977" cy="1197039"/>
              </a:xfrm>
              <a:custGeom>
                <a:avLst/>
                <a:gdLst/>
                <a:ahLst/>
                <a:cxnLst/>
                <a:rect r="r" b="b" t="t" l="l"/>
                <a:pathLst>
                  <a:path h="1197039" w="4512977">
                    <a:moveTo>
                      <a:pt x="4388517" y="1197038"/>
                    </a:moveTo>
                    <a:lnTo>
                      <a:pt x="124460" y="1197038"/>
                    </a:lnTo>
                    <a:cubicBezTo>
                      <a:pt x="55880" y="1197038"/>
                      <a:pt x="0" y="1141159"/>
                      <a:pt x="0" y="1072578"/>
                    </a:cubicBezTo>
                    <a:lnTo>
                      <a:pt x="0" y="124460"/>
                    </a:lnTo>
                    <a:cubicBezTo>
                      <a:pt x="0" y="55880"/>
                      <a:pt x="55880" y="0"/>
                      <a:pt x="124460" y="0"/>
                    </a:cubicBezTo>
                    <a:lnTo>
                      <a:pt x="4388517" y="0"/>
                    </a:lnTo>
                    <a:cubicBezTo>
                      <a:pt x="4457097" y="0"/>
                      <a:pt x="4512977" y="55880"/>
                      <a:pt x="4512977" y="124460"/>
                    </a:cubicBezTo>
                    <a:lnTo>
                      <a:pt x="4512977" y="1072579"/>
                    </a:lnTo>
                    <a:cubicBezTo>
                      <a:pt x="4512977" y="1141159"/>
                      <a:pt x="4457097" y="1197039"/>
                      <a:pt x="4388517" y="1197039"/>
                    </a:cubicBezTo>
                    <a:close/>
                  </a:path>
                </a:pathLst>
              </a:custGeom>
              <a:solidFill>
                <a:srgbClr val="D8A1A6"/>
              </a:solidFill>
            </p:spPr>
          </p:sp>
        </p:grpSp>
        <p:sp>
          <p:nvSpPr>
            <p:cNvPr name="TextBox 13" id="13"/>
            <p:cNvSpPr txBox="true"/>
            <p:nvPr/>
          </p:nvSpPr>
          <p:spPr>
            <a:xfrm rot="0">
              <a:off x="821229" y="253929"/>
              <a:ext cx="10820400"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Future Work</a:t>
              </a:r>
            </a:p>
          </p:txBody>
        </p:sp>
        <p:sp>
          <p:nvSpPr>
            <p:cNvPr name="TextBox 14" id="14"/>
            <p:cNvSpPr txBox="true"/>
            <p:nvPr/>
          </p:nvSpPr>
          <p:spPr>
            <a:xfrm rot="0">
              <a:off x="821229" y="1338168"/>
              <a:ext cx="11057524" cy="1466003"/>
            </a:xfrm>
            <a:prstGeom prst="rect">
              <a:avLst/>
            </a:prstGeom>
          </p:spPr>
          <p:txBody>
            <a:bodyPr anchor="t" rtlCol="false" tIns="0" lIns="0" bIns="0" rIns="0">
              <a:spAutoFit/>
            </a:bodyPr>
            <a:lstStyle/>
            <a:p>
              <a:pPr algn="l">
                <a:lnSpc>
                  <a:spcPts val="2989"/>
                </a:lnSpc>
              </a:pPr>
              <a:r>
                <a:rPr lang="en-US" sz="2299">
                  <a:solidFill>
                    <a:srgbClr val="000000"/>
                  </a:solidFill>
                  <a:latin typeface="Clear Sans"/>
                  <a:ea typeface="Clear Sans"/>
                  <a:cs typeface="Clear Sans"/>
                  <a:sym typeface="Clear Sans"/>
                </a:rPr>
                <a:t>Integrating mobile applications, adding advanced analytics, enabling multi-language support, and migrating to cloud storage for scalability and disaster recovery.</a:t>
              </a:r>
            </a:p>
          </p:txBody>
        </p:sp>
      </p:grpSp>
      <p:grpSp>
        <p:nvGrpSpPr>
          <p:cNvPr name="Group 15" id="15"/>
          <p:cNvGrpSpPr/>
          <p:nvPr/>
        </p:nvGrpSpPr>
        <p:grpSpPr>
          <a:xfrm rot="0">
            <a:off x="7872380" y="6507097"/>
            <a:ext cx="9524987" cy="3221767"/>
            <a:chOff x="0" y="0"/>
            <a:chExt cx="12699982" cy="4295690"/>
          </a:xfrm>
        </p:grpSpPr>
        <p:grpSp>
          <p:nvGrpSpPr>
            <p:cNvPr name="Group 16" id="16"/>
            <p:cNvGrpSpPr/>
            <p:nvPr/>
          </p:nvGrpSpPr>
          <p:grpSpPr>
            <a:xfrm rot="0">
              <a:off x="0" y="0"/>
              <a:ext cx="12699982" cy="4295690"/>
              <a:chOff x="0" y="0"/>
              <a:chExt cx="4512977" cy="1526486"/>
            </a:xfrm>
          </p:grpSpPr>
          <p:sp>
            <p:nvSpPr>
              <p:cNvPr name="Freeform 17" id="17"/>
              <p:cNvSpPr/>
              <p:nvPr/>
            </p:nvSpPr>
            <p:spPr>
              <a:xfrm flipH="false" flipV="false" rot="0">
                <a:off x="0" y="0"/>
                <a:ext cx="4512977" cy="1526486"/>
              </a:xfrm>
              <a:custGeom>
                <a:avLst/>
                <a:gdLst/>
                <a:ahLst/>
                <a:cxnLst/>
                <a:rect r="r" b="b" t="t" l="l"/>
                <a:pathLst>
                  <a:path h="1526486" w="4512977">
                    <a:moveTo>
                      <a:pt x="4388517" y="1526486"/>
                    </a:moveTo>
                    <a:lnTo>
                      <a:pt x="124460" y="1526486"/>
                    </a:lnTo>
                    <a:cubicBezTo>
                      <a:pt x="55880" y="1526486"/>
                      <a:pt x="0" y="1470606"/>
                      <a:pt x="0" y="1402026"/>
                    </a:cubicBezTo>
                    <a:lnTo>
                      <a:pt x="0" y="124460"/>
                    </a:lnTo>
                    <a:cubicBezTo>
                      <a:pt x="0" y="55880"/>
                      <a:pt x="55880" y="0"/>
                      <a:pt x="124460" y="0"/>
                    </a:cubicBezTo>
                    <a:lnTo>
                      <a:pt x="4388517" y="0"/>
                    </a:lnTo>
                    <a:cubicBezTo>
                      <a:pt x="4457097" y="0"/>
                      <a:pt x="4512977" y="55880"/>
                      <a:pt x="4512977" y="124460"/>
                    </a:cubicBezTo>
                    <a:lnTo>
                      <a:pt x="4512977" y="1402026"/>
                    </a:lnTo>
                    <a:cubicBezTo>
                      <a:pt x="4512977" y="1470606"/>
                      <a:pt x="4457097" y="1526486"/>
                      <a:pt x="4388517" y="1526486"/>
                    </a:cubicBezTo>
                    <a:close/>
                  </a:path>
                </a:pathLst>
              </a:custGeom>
              <a:solidFill>
                <a:srgbClr val="D8A1A6"/>
              </a:solidFill>
            </p:spPr>
          </p:sp>
        </p:grpSp>
        <p:sp>
          <p:nvSpPr>
            <p:cNvPr name="TextBox 18" id="18"/>
            <p:cNvSpPr txBox="true"/>
            <p:nvPr/>
          </p:nvSpPr>
          <p:spPr>
            <a:xfrm rot="0">
              <a:off x="821229" y="259398"/>
              <a:ext cx="10820400" cy="764540"/>
            </a:xfrm>
            <a:prstGeom prst="rect">
              <a:avLst/>
            </a:prstGeom>
          </p:spPr>
          <p:txBody>
            <a:bodyPr anchor="t" rtlCol="false" tIns="0" lIns="0" bIns="0" rIns="0">
              <a:spAutoFit/>
            </a:bodyPr>
            <a:lstStyle/>
            <a:p>
              <a:pPr algn="l">
                <a:lnSpc>
                  <a:spcPts val="4680"/>
                </a:lnSpc>
              </a:pPr>
              <a:r>
                <a:rPr lang="en-US" sz="3600">
                  <a:solidFill>
                    <a:srgbClr val="000000"/>
                  </a:solidFill>
                  <a:latin typeface="Baloo"/>
                  <a:ea typeface="Baloo"/>
                  <a:cs typeface="Baloo"/>
                  <a:sym typeface="Baloo"/>
                </a:rPr>
                <a:t>System Analysis</a:t>
              </a:r>
            </a:p>
          </p:txBody>
        </p:sp>
        <p:sp>
          <p:nvSpPr>
            <p:cNvPr name="TextBox 19" id="19"/>
            <p:cNvSpPr txBox="true"/>
            <p:nvPr/>
          </p:nvSpPr>
          <p:spPr>
            <a:xfrm rot="0">
              <a:off x="821229" y="1343636"/>
              <a:ext cx="11057524" cy="2456603"/>
            </a:xfrm>
            <a:prstGeom prst="rect">
              <a:avLst/>
            </a:prstGeom>
          </p:spPr>
          <p:txBody>
            <a:bodyPr anchor="t" rtlCol="false" tIns="0" lIns="0" bIns="0" rIns="0">
              <a:spAutoFit/>
            </a:bodyPr>
            <a:lstStyle/>
            <a:p>
              <a:pPr algn="l">
                <a:lnSpc>
                  <a:spcPts val="2990"/>
                </a:lnSpc>
              </a:pPr>
              <a:r>
                <a:rPr lang="en-US" sz="2300">
                  <a:solidFill>
                    <a:srgbClr val="000000"/>
                  </a:solidFill>
                  <a:latin typeface="Clear Sans"/>
                  <a:ea typeface="Clear Sans"/>
                  <a:cs typeface="Clear Sans"/>
                  <a:sym typeface="Clear Sans"/>
                </a:rPr>
                <a:t>Highlights functional requirements like detailed product, customer, and invoice management, along with non-functional needs for performance, scalability, and security. Challenges involve ensuring keyword recognition accuracy, real-time updates, and simplifying user training.</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1028700" y="2937959"/>
            <a:ext cx="7074427" cy="1038225"/>
          </a:xfrm>
          <a:prstGeom prst="rect">
            <a:avLst/>
          </a:prstGeom>
        </p:spPr>
        <p:txBody>
          <a:bodyPr anchor="t" rtlCol="false" tIns="0" lIns="0" bIns="0" rIns="0">
            <a:spAutoFit/>
          </a:bodyPr>
          <a:lstStyle/>
          <a:p>
            <a:pPr algn="l">
              <a:lnSpc>
                <a:spcPts val="8280"/>
              </a:lnSpc>
            </a:pPr>
            <a:r>
              <a:rPr lang="en-US" sz="6900">
                <a:solidFill>
                  <a:srgbClr val="000000"/>
                </a:solidFill>
                <a:latin typeface="Baloo"/>
                <a:ea typeface="Baloo"/>
                <a:cs typeface="Baloo"/>
                <a:sym typeface="Baloo"/>
              </a:rPr>
              <a:t>   REFERENCES</a:t>
            </a:r>
          </a:p>
        </p:txBody>
      </p:sp>
      <p:sp>
        <p:nvSpPr>
          <p:cNvPr name="TextBox 3" id="3"/>
          <p:cNvSpPr txBox="true"/>
          <p:nvPr/>
        </p:nvSpPr>
        <p:spPr>
          <a:xfrm rot="0">
            <a:off x="6852167" y="4733263"/>
            <a:ext cx="6610985" cy="494030"/>
          </a:xfrm>
          <a:prstGeom prst="rect">
            <a:avLst/>
          </a:prstGeom>
        </p:spPr>
        <p:txBody>
          <a:bodyPr anchor="t" rtlCol="false" tIns="0" lIns="0" bIns="0" rIns="0">
            <a:spAutoFit/>
          </a:bodyPr>
          <a:lstStyle/>
          <a:p>
            <a:pPr algn="l">
              <a:lnSpc>
                <a:spcPts val="4029"/>
              </a:lnSpc>
            </a:pPr>
            <a:r>
              <a:rPr lang="en-US" sz="3099">
                <a:solidFill>
                  <a:srgbClr val="000000"/>
                </a:solidFill>
                <a:latin typeface="Clear Sans"/>
                <a:ea typeface="Clear Sans"/>
                <a:cs typeface="Clear Sans"/>
                <a:sym typeface="Clear Sans"/>
              </a:rPr>
              <a:t>SQL Server with NODE.JS: </a:t>
            </a:r>
          </a:p>
        </p:txBody>
      </p:sp>
      <p:sp>
        <p:nvSpPr>
          <p:cNvPr name="TextBox 4" id="4"/>
          <p:cNvSpPr txBox="true"/>
          <p:nvPr/>
        </p:nvSpPr>
        <p:spPr>
          <a:xfrm rot="0">
            <a:off x="5805137" y="4644363"/>
            <a:ext cx="748659" cy="662305"/>
          </a:xfrm>
          <a:prstGeom prst="rect">
            <a:avLst/>
          </a:prstGeom>
        </p:spPr>
        <p:txBody>
          <a:bodyPr anchor="t" rtlCol="false" tIns="0" lIns="0" bIns="0" rIns="0">
            <a:spAutoFit/>
          </a:bodyPr>
          <a:lstStyle/>
          <a:p>
            <a:pPr algn="l">
              <a:lnSpc>
                <a:spcPts val="5329"/>
              </a:lnSpc>
            </a:pPr>
            <a:r>
              <a:rPr lang="en-US" sz="4099">
                <a:solidFill>
                  <a:srgbClr val="000000"/>
                </a:solidFill>
                <a:latin typeface="Baloo"/>
                <a:ea typeface="Baloo"/>
                <a:cs typeface="Baloo"/>
                <a:sym typeface="Baloo"/>
              </a:rPr>
              <a:t>01</a:t>
            </a:r>
          </a:p>
        </p:txBody>
      </p:sp>
      <p:sp>
        <p:nvSpPr>
          <p:cNvPr name="TextBox 5" id="5"/>
          <p:cNvSpPr txBox="true"/>
          <p:nvPr/>
        </p:nvSpPr>
        <p:spPr>
          <a:xfrm rot="0">
            <a:off x="6713620" y="5824510"/>
            <a:ext cx="6610985" cy="494030"/>
          </a:xfrm>
          <a:prstGeom prst="rect">
            <a:avLst/>
          </a:prstGeom>
        </p:spPr>
        <p:txBody>
          <a:bodyPr anchor="t" rtlCol="false" tIns="0" lIns="0" bIns="0" rIns="0">
            <a:spAutoFit/>
          </a:bodyPr>
          <a:lstStyle/>
          <a:p>
            <a:pPr algn="l">
              <a:lnSpc>
                <a:spcPts val="4029"/>
              </a:lnSpc>
            </a:pPr>
            <a:r>
              <a:rPr lang="en-US" sz="3099">
                <a:solidFill>
                  <a:srgbClr val="000000"/>
                </a:solidFill>
                <a:latin typeface="Clear Sans"/>
                <a:ea typeface="Clear Sans"/>
                <a:cs typeface="Clear Sans"/>
                <a:sym typeface="Clear Sans"/>
              </a:rPr>
              <a:t>Geeksforgeeks.org </a:t>
            </a:r>
          </a:p>
        </p:txBody>
      </p:sp>
      <p:sp>
        <p:nvSpPr>
          <p:cNvPr name="TextBox 6" id="6"/>
          <p:cNvSpPr txBox="true"/>
          <p:nvPr/>
        </p:nvSpPr>
        <p:spPr>
          <a:xfrm rot="0">
            <a:off x="5805137" y="5812128"/>
            <a:ext cx="748659" cy="662305"/>
          </a:xfrm>
          <a:prstGeom prst="rect">
            <a:avLst/>
          </a:prstGeom>
        </p:spPr>
        <p:txBody>
          <a:bodyPr anchor="t" rtlCol="false" tIns="0" lIns="0" bIns="0" rIns="0">
            <a:spAutoFit/>
          </a:bodyPr>
          <a:lstStyle/>
          <a:p>
            <a:pPr algn="l">
              <a:lnSpc>
                <a:spcPts val="5329"/>
              </a:lnSpc>
            </a:pPr>
            <a:r>
              <a:rPr lang="en-US" sz="4099">
                <a:solidFill>
                  <a:srgbClr val="000000"/>
                </a:solidFill>
                <a:latin typeface="Baloo"/>
                <a:ea typeface="Baloo"/>
                <a:cs typeface="Baloo"/>
                <a:sym typeface="Baloo"/>
              </a:rPr>
              <a:t>02</a:t>
            </a:r>
          </a:p>
        </p:txBody>
      </p:sp>
      <p:sp>
        <p:nvSpPr>
          <p:cNvPr name="TextBox 7" id="7"/>
          <p:cNvSpPr txBox="true"/>
          <p:nvPr/>
        </p:nvSpPr>
        <p:spPr>
          <a:xfrm rot="0">
            <a:off x="6713620" y="7068344"/>
            <a:ext cx="6610985" cy="494030"/>
          </a:xfrm>
          <a:prstGeom prst="rect">
            <a:avLst/>
          </a:prstGeom>
        </p:spPr>
        <p:txBody>
          <a:bodyPr anchor="t" rtlCol="false" tIns="0" lIns="0" bIns="0" rIns="0">
            <a:spAutoFit/>
          </a:bodyPr>
          <a:lstStyle/>
          <a:p>
            <a:pPr algn="l">
              <a:lnSpc>
                <a:spcPts val="4029"/>
              </a:lnSpc>
            </a:pPr>
            <a:r>
              <a:rPr lang="en-US" sz="3099">
                <a:solidFill>
                  <a:srgbClr val="000000"/>
                </a:solidFill>
                <a:latin typeface="Clear Sans"/>
                <a:ea typeface="Clear Sans"/>
                <a:cs typeface="Clear Sans"/>
                <a:sym typeface="Clear Sans"/>
              </a:rPr>
              <a:t>Javatpoint</a:t>
            </a:r>
          </a:p>
        </p:txBody>
      </p:sp>
      <p:sp>
        <p:nvSpPr>
          <p:cNvPr name="TextBox 8" id="8"/>
          <p:cNvSpPr txBox="true"/>
          <p:nvPr/>
        </p:nvSpPr>
        <p:spPr>
          <a:xfrm rot="0">
            <a:off x="5805137" y="6979444"/>
            <a:ext cx="748659" cy="662305"/>
          </a:xfrm>
          <a:prstGeom prst="rect">
            <a:avLst/>
          </a:prstGeom>
        </p:spPr>
        <p:txBody>
          <a:bodyPr anchor="t" rtlCol="false" tIns="0" lIns="0" bIns="0" rIns="0">
            <a:spAutoFit/>
          </a:bodyPr>
          <a:lstStyle/>
          <a:p>
            <a:pPr algn="l">
              <a:lnSpc>
                <a:spcPts val="5329"/>
              </a:lnSpc>
            </a:pPr>
            <a:r>
              <a:rPr lang="en-US" sz="4099">
                <a:solidFill>
                  <a:srgbClr val="000000"/>
                </a:solidFill>
                <a:latin typeface="Baloo"/>
                <a:ea typeface="Baloo"/>
                <a:cs typeface="Baloo"/>
                <a:sym typeface="Baloo"/>
              </a:rPr>
              <a:t>03</a:t>
            </a:r>
          </a:p>
        </p:txBody>
      </p:sp>
      <p:pic>
        <p:nvPicPr>
          <p:cNvPr name="Picture 9" id="9"/>
          <p:cNvPicPr>
            <a:picLocks noChangeAspect="true"/>
          </p:cNvPicPr>
          <p:nvPr/>
        </p:nvPicPr>
        <p:blipFill>
          <a:blip r:embed="rId2"/>
          <a:srcRect l="0" t="0" r="0" b="0"/>
          <a:stretch>
            <a:fillRect/>
          </a:stretch>
        </p:blipFill>
        <p:spPr>
          <a:xfrm flipH="true" flipV="false" rot="0">
            <a:off x="0" y="-96471"/>
            <a:ext cx="11958233" cy="2098730"/>
          </a:xfrm>
          <a:prstGeom prst="rect">
            <a:avLst/>
          </a:prstGeom>
        </p:spPr>
      </p:pic>
      <p:pic>
        <p:nvPicPr>
          <p:cNvPr name="Picture 10" id="10"/>
          <p:cNvPicPr>
            <a:picLocks noChangeAspect="true"/>
          </p:cNvPicPr>
          <p:nvPr/>
        </p:nvPicPr>
        <p:blipFill>
          <a:blip r:embed="rId3"/>
          <a:srcRect l="0" t="0" r="64034" b="46739"/>
          <a:stretch>
            <a:fillRect/>
          </a:stretch>
        </p:blipFill>
        <p:spPr>
          <a:xfrm flipH="true" flipV="true" rot="5400000">
            <a:off x="1041561" y="4941242"/>
            <a:ext cx="4331879" cy="6415001"/>
          </a:xfrm>
          <a:prstGeom prst="rect">
            <a:avLst/>
          </a:prstGeom>
        </p:spPr>
      </p:pic>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408585">
            <a:off x="4499355" y="-533795"/>
            <a:ext cx="9289290" cy="10369815"/>
          </a:xfrm>
          <a:prstGeom prst="rect">
            <a:avLst/>
          </a:prstGeom>
        </p:spPr>
      </p:pic>
      <p:sp>
        <p:nvSpPr>
          <p:cNvPr name="TextBox 3" id="3"/>
          <p:cNvSpPr txBox="true"/>
          <p:nvPr/>
        </p:nvSpPr>
        <p:spPr>
          <a:xfrm rot="0">
            <a:off x="4421807" y="4057112"/>
            <a:ext cx="9444385" cy="1371600"/>
          </a:xfrm>
          <a:prstGeom prst="rect">
            <a:avLst/>
          </a:prstGeom>
        </p:spPr>
        <p:txBody>
          <a:bodyPr anchor="t" rtlCol="false" tIns="0" lIns="0" bIns="0" rIns="0">
            <a:spAutoFit/>
          </a:bodyPr>
          <a:lstStyle/>
          <a:p>
            <a:pPr algn="ctr">
              <a:lnSpc>
                <a:spcPts val="10800"/>
              </a:lnSpc>
            </a:pPr>
            <a:r>
              <a:rPr lang="en-US" sz="9000">
                <a:solidFill>
                  <a:srgbClr val="000000"/>
                </a:solidFill>
                <a:latin typeface="Baloo"/>
                <a:ea typeface="Baloo"/>
                <a:cs typeface="Baloo"/>
                <a:sym typeface="Baloo"/>
              </a:rPr>
              <a:t>Thank you!</a:t>
            </a:r>
          </a:p>
        </p:txBody>
      </p:sp>
      <p:pic>
        <p:nvPicPr>
          <p:cNvPr name="Picture 4" id="4"/>
          <p:cNvPicPr>
            <a:picLocks noChangeAspect="true"/>
          </p:cNvPicPr>
          <p:nvPr/>
        </p:nvPicPr>
        <p:blipFill>
          <a:blip r:embed="rId3"/>
          <a:srcRect l="62989" t="67035" r="0" b="0"/>
          <a:stretch>
            <a:fillRect/>
          </a:stretch>
        </p:blipFill>
        <p:spPr>
          <a:xfrm flipH="false" flipV="false" rot="5400000">
            <a:off x="-202103" y="6179918"/>
            <a:ext cx="4312936" cy="384137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1640279" y="-4239083"/>
            <a:ext cx="8152651" cy="8478165"/>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655377" y="6809666"/>
            <a:ext cx="6229999" cy="69546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47636" y="46924"/>
            <a:ext cx="6925457" cy="4700654"/>
          </a:xfrm>
          <a:prstGeom prst="rect">
            <a:avLst/>
          </a:prstGeom>
        </p:spPr>
      </p:pic>
      <p:sp>
        <p:nvSpPr>
          <p:cNvPr name="TextBox 4" id="4"/>
          <p:cNvSpPr txBox="true"/>
          <p:nvPr/>
        </p:nvSpPr>
        <p:spPr>
          <a:xfrm rot="0">
            <a:off x="3628867" y="786674"/>
            <a:ext cx="11810151" cy="1152525"/>
          </a:xfrm>
          <a:prstGeom prst="rect">
            <a:avLst/>
          </a:prstGeom>
        </p:spPr>
        <p:txBody>
          <a:bodyPr anchor="t" rtlCol="false" tIns="0" lIns="0" bIns="0" rIns="0">
            <a:spAutoFit/>
          </a:bodyPr>
          <a:lstStyle/>
          <a:p>
            <a:pPr algn="ctr">
              <a:lnSpc>
                <a:spcPts val="9090"/>
              </a:lnSpc>
            </a:pPr>
            <a:r>
              <a:rPr lang="en-US" sz="7575">
                <a:solidFill>
                  <a:srgbClr val="000000"/>
                </a:solidFill>
                <a:latin typeface="Baloo"/>
                <a:ea typeface="Baloo"/>
                <a:cs typeface="Baloo"/>
                <a:sym typeface="Baloo"/>
              </a:rPr>
              <a:t>Table of content</a:t>
            </a:r>
          </a:p>
        </p:txBody>
      </p:sp>
      <p:sp>
        <p:nvSpPr>
          <p:cNvPr name="TextBox 5" id="5"/>
          <p:cNvSpPr txBox="true"/>
          <p:nvPr/>
        </p:nvSpPr>
        <p:spPr>
          <a:xfrm rot="0">
            <a:off x="2701009" y="2411546"/>
            <a:ext cx="7332358" cy="902597"/>
          </a:xfrm>
          <a:prstGeom prst="rect">
            <a:avLst/>
          </a:prstGeom>
        </p:spPr>
        <p:txBody>
          <a:bodyPr anchor="t" rtlCol="false" tIns="0" lIns="0" bIns="0" rIns="0">
            <a:spAutoFit/>
          </a:bodyPr>
          <a:lstStyle/>
          <a:p>
            <a:pPr algn="l">
              <a:lnSpc>
                <a:spcPts val="7279"/>
              </a:lnSpc>
            </a:pPr>
            <a:r>
              <a:rPr lang="en-US" sz="5199" b="true">
                <a:solidFill>
                  <a:srgbClr val="000000"/>
                </a:solidFill>
                <a:latin typeface="DejaVu Serif Bold"/>
                <a:ea typeface="DejaVu Serif Bold"/>
                <a:cs typeface="DejaVu Serif Bold"/>
                <a:sym typeface="DejaVu Serif Bold"/>
              </a:rPr>
              <a:t>1.Introduction </a:t>
            </a:r>
          </a:p>
        </p:txBody>
      </p:sp>
      <p:sp>
        <p:nvSpPr>
          <p:cNvPr name="TextBox 6" id="6"/>
          <p:cNvSpPr txBox="true"/>
          <p:nvPr/>
        </p:nvSpPr>
        <p:spPr>
          <a:xfrm rot="0">
            <a:off x="2701009" y="4161868"/>
            <a:ext cx="7332358" cy="902597"/>
          </a:xfrm>
          <a:prstGeom prst="rect">
            <a:avLst/>
          </a:prstGeom>
        </p:spPr>
        <p:txBody>
          <a:bodyPr anchor="t" rtlCol="false" tIns="0" lIns="0" bIns="0" rIns="0">
            <a:spAutoFit/>
          </a:bodyPr>
          <a:lstStyle/>
          <a:p>
            <a:pPr algn="l">
              <a:lnSpc>
                <a:spcPts val="7279"/>
              </a:lnSpc>
            </a:pPr>
            <a:r>
              <a:rPr lang="en-US" sz="5199" b="true">
                <a:solidFill>
                  <a:srgbClr val="000000"/>
                </a:solidFill>
                <a:latin typeface="DejaVu Serif Bold"/>
                <a:ea typeface="DejaVu Serif Bold"/>
                <a:cs typeface="DejaVu Serif Bold"/>
                <a:sym typeface="DejaVu Serif Bold"/>
              </a:rPr>
              <a:t>2.Database Design</a:t>
            </a:r>
          </a:p>
        </p:txBody>
      </p:sp>
      <p:sp>
        <p:nvSpPr>
          <p:cNvPr name="TextBox 7" id="7"/>
          <p:cNvSpPr txBox="true"/>
          <p:nvPr/>
        </p:nvSpPr>
        <p:spPr>
          <a:xfrm rot="0">
            <a:off x="2553036" y="5912189"/>
            <a:ext cx="12885982" cy="902597"/>
          </a:xfrm>
          <a:prstGeom prst="rect">
            <a:avLst/>
          </a:prstGeom>
        </p:spPr>
        <p:txBody>
          <a:bodyPr anchor="t" rtlCol="false" tIns="0" lIns="0" bIns="0" rIns="0">
            <a:spAutoFit/>
          </a:bodyPr>
          <a:lstStyle/>
          <a:p>
            <a:pPr algn="l">
              <a:lnSpc>
                <a:spcPts val="7279"/>
              </a:lnSpc>
            </a:pPr>
            <a:r>
              <a:rPr lang="en-US" sz="5199" b="true">
                <a:solidFill>
                  <a:srgbClr val="000000"/>
                </a:solidFill>
                <a:latin typeface="DejaVu Serif Bold"/>
                <a:ea typeface="DejaVu Serif Bold"/>
                <a:cs typeface="DejaVu Serif Bold"/>
                <a:sym typeface="DejaVu Serif Bold"/>
              </a:rPr>
              <a:t>3.Application project  structure</a:t>
            </a:r>
          </a:p>
        </p:txBody>
      </p:sp>
      <p:sp>
        <p:nvSpPr>
          <p:cNvPr name="TextBox 8" id="8"/>
          <p:cNvSpPr txBox="true"/>
          <p:nvPr/>
        </p:nvSpPr>
        <p:spPr>
          <a:xfrm rot="0">
            <a:off x="2701009" y="7752641"/>
            <a:ext cx="12885982" cy="902597"/>
          </a:xfrm>
          <a:prstGeom prst="rect">
            <a:avLst/>
          </a:prstGeom>
        </p:spPr>
        <p:txBody>
          <a:bodyPr anchor="t" rtlCol="false" tIns="0" lIns="0" bIns="0" rIns="0">
            <a:spAutoFit/>
          </a:bodyPr>
          <a:lstStyle/>
          <a:p>
            <a:pPr algn="l">
              <a:lnSpc>
                <a:spcPts val="7279"/>
              </a:lnSpc>
            </a:pPr>
            <a:r>
              <a:rPr lang="en-US" sz="5199" b="true">
                <a:solidFill>
                  <a:srgbClr val="000000"/>
                </a:solidFill>
                <a:latin typeface="DejaVu Serif Bold"/>
                <a:ea typeface="DejaVu Serif Bold"/>
                <a:cs typeface="DejaVu Serif Bold"/>
                <a:sym typeface="DejaVu Serif Bold"/>
              </a:rPr>
              <a:t>4. 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0">
            <a:off x="14955704" y="7197948"/>
            <a:ext cx="3468258" cy="3089052"/>
          </a:xfrm>
          <a:prstGeom prst="rect">
            <a:avLst/>
          </a:prstGeom>
        </p:spPr>
      </p:pic>
      <p:pic>
        <p:nvPicPr>
          <p:cNvPr name="Picture 3" id="3"/>
          <p:cNvPicPr>
            <a:picLocks noChangeAspect="true"/>
          </p:cNvPicPr>
          <p:nvPr/>
        </p:nvPicPr>
        <p:blipFill>
          <a:blip r:embed="rId3"/>
          <a:srcRect l="0" t="0" r="64034" b="46739"/>
          <a:stretch>
            <a:fillRect/>
          </a:stretch>
        </p:blipFill>
        <p:spPr>
          <a:xfrm flipH="true" flipV="false" rot="-5400000">
            <a:off x="312556" y="-1284563"/>
            <a:ext cx="4331879" cy="6415001"/>
          </a:xfrm>
          <a:prstGeom prst="rect">
            <a:avLst/>
          </a:prstGeom>
        </p:spPr>
      </p:pic>
      <p:grpSp>
        <p:nvGrpSpPr>
          <p:cNvPr name="Group 4" id="4"/>
          <p:cNvGrpSpPr/>
          <p:nvPr/>
        </p:nvGrpSpPr>
        <p:grpSpPr>
          <a:xfrm rot="0">
            <a:off x="1780074" y="2541075"/>
            <a:ext cx="5214752" cy="5094053"/>
            <a:chOff x="0" y="0"/>
            <a:chExt cx="4828540" cy="4716780"/>
          </a:xfrm>
        </p:grpSpPr>
        <p:sp>
          <p:nvSpPr>
            <p:cNvPr name="Freeform 5" id="5"/>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4"/>
              <a:stretch>
                <a:fillRect l="-31531" t="0" r="-31531" b="0"/>
              </a:stretch>
            </a:blipFill>
          </p:spPr>
        </p:sp>
      </p:grpSp>
      <p:sp>
        <p:nvSpPr>
          <p:cNvPr name="TextBox 6" id="6"/>
          <p:cNvSpPr txBox="true"/>
          <p:nvPr/>
        </p:nvSpPr>
        <p:spPr>
          <a:xfrm rot="0">
            <a:off x="6994826" y="1019175"/>
            <a:ext cx="9778064" cy="1282811"/>
          </a:xfrm>
          <a:prstGeom prst="rect">
            <a:avLst/>
          </a:prstGeom>
        </p:spPr>
        <p:txBody>
          <a:bodyPr anchor="t" rtlCol="false" tIns="0" lIns="0" bIns="0" rIns="0">
            <a:spAutoFit/>
          </a:bodyPr>
          <a:lstStyle/>
          <a:p>
            <a:pPr algn="l" marL="1803821" indent="-901911" lvl="1">
              <a:lnSpc>
                <a:spcPts val="10025"/>
              </a:lnSpc>
              <a:buAutoNum type="arabicPeriod" startAt="1"/>
            </a:pPr>
            <a:r>
              <a:rPr lang="en-US" sz="8354">
                <a:solidFill>
                  <a:srgbClr val="000000"/>
                </a:solidFill>
                <a:latin typeface="Baloo"/>
                <a:ea typeface="Baloo"/>
                <a:cs typeface="Baloo"/>
                <a:sym typeface="Baloo"/>
              </a:rPr>
              <a:t>INTRODUCTION</a:t>
            </a:r>
          </a:p>
        </p:txBody>
      </p:sp>
      <p:sp>
        <p:nvSpPr>
          <p:cNvPr name="TextBox 7" id="7"/>
          <p:cNvSpPr txBox="true"/>
          <p:nvPr/>
        </p:nvSpPr>
        <p:spPr>
          <a:xfrm rot="0">
            <a:off x="8048446" y="2610219"/>
            <a:ext cx="8921036" cy="5037986"/>
          </a:xfrm>
          <a:prstGeom prst="rect">
            <a:avLst/>
          </a:prstGeom>
        </p:spPr>
        <p:txBody>
          <a:bodyPr anchor="t" rtlCol="false" tIns="0" lIns="0" bIns="0" rIns="0">
            <a:spAutoFit/>
          </a:bodyPr>
          <a:lstStyle/>
          <a:p>
            <a:pPr algn="l">
              <a:lnSpc>
                <a:spcPts val="3975"/>
              </a:lnSpc>
            </a:pPr>
            <a:r>
              <a:rPr lang="en-US" sz="3058">
                <a:solidFill>
                  <a:srgbClr val="000000"/>
                </a:solidFill>
                <a:latin typeface="Clear Sans"/>
                <a:ea typeface="Clear Sans"/>
                <a:cs typeface="Clear Sans"/>
                <a:sym typeface="Clear Sans"/>
              </a:rPr>
              <a:t>The Invoice Billing Database project aims to develop a streamlined system for shopping complexes and retail stores to generate, manage, and track invoices efficiently. </a:t>
            </a:r>
          </a:p>
          <a:p>
            <a:pPr algn="l">
              <a:lnSpc>
                <a:spcPts val="3975"/>
              </a:lnSpc>
            </a:pPr>
          </a:p>
          <a:p>
            <a:pPr algn="l">
              <a:lnSpc>
                <a:spcPts val="3975"/>
              </a:lnSpc>
            </a:pPr>
            <a:r>
              <a:rPr lang="en-US" sz="3058">
                <a:solidFill>
                  <a:srgbClr val="000000"/>
                </a:solidFill>
                <a:latin typeface="Clear Sans"/>
                <a:ea typeface="Clear Sans"/>
                <a:cs typeface="Clear Sans"/>
                <a:sym typeface="Clear Sans"/>
              </a:rPr>
              <a:t>It organizes price lists, includes keyword recognition for better user interaction, and maintains detailed records of contacts, products, and invoice items for accurate billing and customer communication.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4815703" y="-1693918"/>
            <a:ext cx="4331879" cy="6415001"/>
          </a:xfrm>
          <a:prstGeom prst="rect">
            <a:avLst/>
          </a:prstGeom>
        </p:spPr>
      </p:pic>
      <p:sp>
        <p:nvSpPr>
          <p:cNvPr name="Freeform 3" id="3"/>
          <p:cNvSpPr/>
          <p:nvPr/>
        </p:nvSpPr>
        <p:spPr>
          <a:xfrm flipH="false" flipV="false" rot="-1016799">
            <a:off x="10852717" y="-3332661"/>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0103" y="999233"/>
            <a:ext cx="7957984" cy="1038225"/>
          </a:xfrm>
          <a:prstGeom prst="rect">
            <a:avLst/>
          </a:prstGeom>
        </p:spPr>
        <p:txBody>
          <a:bodyPr anchor="t" rtlCol="false" tIns="0" lIns="0" bIns="0" rIns="0">
            <a:spAutoFit/>
          </a:bodyPr>
          <a:lstStyle/>
          <a:p>
            <a:pPr algn="ctr">
              <a:lnSpc>
                <a:spcPts val="8279"/>
              </a:lnSpc>
            </a:pPr>
            <a:r>
              <a:rPr lang="en-US" sz="6899">
                <a:solidFill>
                  <a:srgbClr val="000000"/>
                </a:solidFill>
                <a:latin typeface="Baloo"/>
                <a:ea typeface="Baloo"/>
                <a:cs typeface="Baloo"/>
                <a:sym typeface="Baloo"/>
              </a:rPr>
              <a:t>1.1 OBJECTIVES</a:t>
            </a:r>
          </a:p>
        </p:txBody>
      </p:sp>
      <p:sp>
        <p:nvSpPr>
          <p:cNvPr name="TextBox 5" id="5"/>
          <p:cNvSpPr txBox="true"/>
          <p:nvPr/>
        </p:nvSpPr>
        <p:spPr>
          <a:xfrm rot="0">
            <a:off x="2485550" y="2935659"/>
            <a:ext cx="8986130" cy="1035536"/>
          </a:xfrm>
          <a:prstGeom prst="rect">
            <a:avLst/>
          </a:prstGeom>
        </p:spPr>
        <p:txBody>
          <a:bodyPr anchor="t" rtlCol="false" tIns="0" lIns="0" bIns="0" rIns="0">
            <a:spAutoFit/>
          </a:bodyPr>
          <a:lstStyle/>
          <a:p>
            <a:pPr algn="l">
              <a:lnSpc>
                <a:spcPts val="4175"/>
              </a:lnSpc>
            </a:pPr>
            <a:r>
              <a:rPr lang="en-US" sz="3211" b="true">
                <a:solidFill>
                  <a:srgbClr val="FFFAEF"/>
                </a:solidFill>
                <a:latin typeface="Clear Sans Bold"/>
                <a:ea typeface="Clear Sans Bold"/>
                <a:cs typeface="Clear Sans Bold"/>
                <a:sym typeface="Clear Sans Bold"/>
              </a:rPr>
              <a:t>Design the database to suit the requirements of Normalization BC Normal Form</a:t>
            </a:r>
          </a:p>
        </p:txBody>
      </p:sp>
      <p:sp>
        <p:nvSpPr>
          <p:cNvPr name="TextBox 6" id="6"/>
          <p:cNvSpPr txBox="true"/>
          <p:nvPr/>
        </p:nvSpPr>
        <p:spPr>
          <a:xfrm rot="0">
            <a:off x="2485550" y="6623798"/>
            <a:ext cx="5362331" cy="511810"/>
          </a:xfrm>
          <a:prstGeom prst="rect">
            <a:avLst/>
          </a:prstGeom>
        </p:spPr>
        <p:txBody>
          <a:bodyPr anchor="t" rtlCol="false" tIns="0" lIns="0" bIns="0" rIns="0">
            <a:spAutoFit/>
          </a:bodyPr>
          <a:lstStyle/>
          <a:p>
            <a:pPr algn="l">
              <a:lnSpc>
                <a:spcPts val="4160"/>
              </a:lnSpc>
            </a:pPr>
            <a:r>
              <a:rPr lang="en-US" sz="3200" b="true">
                <a:solidFill>
                  <a:srgbClr val="FFFAEF"/>
                </a:solidFill>
                <a:latin typeface="Clear Sans Bold"/>
                <a:ea typeface="Clear Sans Bold"/>
                <a:cs typeface="Clear Sans Bold"/>
                <a:sym typeface="Clear Sans Bold"/>
              </a:rPr>
              <a:t> Develop the functions </a:t>
            </a:r>
          </a:p>
        </p:txBody>
      </p:sp>
      <p:pic>
        <p:nvPicPr>
          <p:cNvPr name="Picture 7" id="7"/>
          <p:cNvPicPr>
            <a:picLocks noChangeAspect="true"/>
          </p:cNvPicPr>
          <p:nvPr/>
        </p:nvPicPr>
        <p:blipFill>
          <a:blip r:embed="rId5"/>
          <a:srcRect l="0" t="0" r="0" b="0"/>
          <a:stretch>
            <a:fillRect/>
          </a:stretch>
        </p:blipFill>
        <p:spPr>
          <a:xfrm flipH="false" flipV="false" rot="0">
            <a:off x="1236821" y="3109123"/>
            <a:ext cx="832486" cy="862071"/>
          </a:xfrm>
          <a:prstGeom prst="rect">
            <a:avLst/>
          </a:prstGeom>
        </p:spPr>
      </p:pic>
      <p:pic>
        <p:nvPicPr>
          <p:cNvPr name="Picture 8" id="8"/>
          <p:cNvPicPr>
            <a:picLocks noChangeAspect="true"/>
          </p:cNvPicPr>
          <p:nvPr/>
        </p:nvPicPr>
        <p:blipFill>
          <a:blip r:embed="rId6"/>
          <a:srcRect l="0" t="0" r="0" b="0"/>
          <a:stretch>
            <a:fillRect/>
          </a:stretch>
        </p:blipFill>
        <p:spPr>
          <a:xfrm flipH="false" flipV="false" rot="0">
            <a:off x="1417583" y="6579187"/>
            <a:ext cx="661164" cy="629608"/>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417583" y="4926521"/>
            <a:ext cx="658195" cy="645077"/>
          </a:xfrm>
          <a:prstGeom prst="rect">
            <a:avLst/>
          </a:prstGeom>
        </p:spPr>
      </p:pic>
      <p:sp>
        <p:nvSpPr>
          <p:cNvPr name="TextBox 10" id="10"/>
          <p:cNvSpPr txBox="true"/>
          <p:nvPr/>
        </p:nvSpPr>
        <p:spPr>
          <a:xfrm rot="0">
            <a:off x="2485550" y="4704823"/>
            <a:ext cx="8720535" cy="1559560"/>
          </a:xfrm>
          <a:prstGeom prst="rect">
            <a:avLst/>
          </a:prstGeom>
        </p:spPr>
        <p:txBody>
          <a:bodyPr anchor="t" rtlCol="false" tIns="0" lIns="0" bIns="0" rIns="0">
            <a:spAutoFit/>
          </a:bodyPr>
          <a:lstStyle/>
          <a:p>
            <a:pPr algn="l">
              <a:lnSpc>
                <a:spcPts val="4160"/>
              </a:lnSpc>
            </a:pPr>
            <a:r>
              <a:rPr lang="en-US" sz="3200" b="true">
                <a:solidFill>
                  <a:srgbClr val="FFFAEF"/>
                </a:solidFill>
                <a:latin typeface="Clear Sans Bold"/>
                <a:ea typeface="Clear Sans Bold"/>
                <a:cs typeface="Clear Sans Bold"/>
                <a:sym typeface="Clear Sans Bold"/>
              </a:rPr>
              <a:t>Connect the front-end interface (application) to the back-end database</a:t>
            </a:r>
          </a:p>
          <a:p>
            <a:pPr algn="l">
              <a:lnSpc>
                <a:spcPts val="4160"/>
              </a:lnSpc>
            </a:pPr>
          </a:p>
        </p:txBody>
      </p:sp>
      <p:sp>
        <p:nvSpPr>
          <p:cNvPr name="TextBox 11" id="11"/>
          <p:cNvSpPr txBox="true"/>
          <p:nvPr/>
        </p:nvSpPr>
        <p:spPr>
          <a:xfrm rot="0">
            <a:off x="2485550" y="7869033"/>
            <a:ext cx="8986130" cy="1035685"/>
          </a:xfrm>
          <a:prstGeom prst="rect">
            <a:avLst/>
          </a:prstGeom>
        </p:spPr>
        <p:txBody>
          <a:bodyPr anchor="t" rtlCol="false" tIns="0" lIns="0" bIns="0" rIns="0">
            <a:spAutoFit/>
          </a:bodyPr>
          <a:lstStyle/>
          <a:p>
            <a:pPr algn="l">
              <a:lnSpc>
                <a:spcPts val="4160"/>
              </a:lnSpc>
            </a:pPr>
            <a:r>
              <a:rPr lang="en-US" sz="3200" b="true">
                <a:solidFill>
                  <a:srgbClr val="FFFAEF"/>
                </a:solidFill>
                <a:latin typeface="Clear Sans Bold"/>
                <a:ea typeface="Clear Sans Bold"/>
                <a:cs typeface="Clear Sans Bold"/>
                <a:sym typeface="Clear Sans Bold"/>
              </a:rPr>
              <a:t>Ensure robust privacy for the</a:t>
            </a:r>
          </a:p>
          <a:p>
            <a:pPr algn="l">
              <a:lnSpc>
                <a:spcPts val="4160"/>
              </a:lnSpc>
            </a:pPr>
            <a:r>
              <a:rPr lang="en-US" sz="3200" b="true">
                <a:solidFill>
                  <a:srgbClr val="FFFAEF"/>
                </a:solidFill>
                <a:latin typeface="Clear Sans Bold"/>
                <a:ea typeface="Clear Sans Bold"/>
                <a:cs typeface="Clear Sans Bold"/>
                <a:sym typeface="Clear Sans Bold"/>
              </a:rPr>
              <a:t>users' data</a:t>
            </a:r>
          </a:p>
        </p:txBody>
      </p:sp>
      <p:pic>
        <p:nvPicPr>
          <p:cNvPr name="Picture 12" id="12"/>
          <p:cNvPicPr>
            <a:picLocks noChangeAspect="true"/>
          </p:cNvPicPr>
          <p:nvPr/>
        </p:nvPicPr>
        <p:blipFill>
          <a:blip r:embed="rId7"/>
          <a:srcRect l="0" t="0" r="0" b="0"/>
          <a:stretch>
            <a:fillRect/>
          </a:stretch>
        </p:blipFill>
        <p:spPr>
          <a:xfrm flipH="false" flipV="false" rot="0">
            <a:off x="1420552" y="8161295"/>
            <a:ext cx="658195" cy="645077"/>
          </a:xfrm>
          <a:prstGeom prst="rect">
            <a:avLst/>
          </a:prstGeom>
        </p:spPr>
      </p:pic>
      <p:pic>
        <p:nvPicPr>
          <p:cNvPr name="Picture 13" id="13"/>
          <p:cNvPicPr>
            <a:picLocks noChangeAspect="true"/>
          </p:cNvPicPr>
          <p:nvPr/>
        </p:nvPicPr>
        <p:blipFill>
          <a:blip r:embed="rId8"/>
          <a:srcRect l="0" t="0" r="0" b="0"/>
          <a:stretch>
            <a:fillRect/>
          </a:stretch>
        </p:blipFill>
        <p:spPr>
          <a:xfrm flipH="false" flipV="false" rot="0">
            <a:off x="13655377" y="6809666"/>
            <a:ext cx="6229999" cy="6954669"/>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4815703" y="-1693918"/>
            <a:ext cx="4331879" cy="6415001"/>
          </a:xfrm>
          <a:prstGeom prst="rect">
            <a:avLst/>
          </a:prstGeom>
        </p:spPr>
      </p:pic>
      <p:sp>
        <p:nvSpPr>
          <p:cNvPr name="Freeform 3" id="3"/>
          <p:cNvSpPr/>
          <p:nvPr/>
        </p:nvSpPr>
        <p:spPr>
          <a:xfrm flipH="false" flipV="false" rot="-1016799">
            <a:off x="10852717" y="-3332661"/>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0" y="719689"/>
            <a:ext cx="13003669" cy="1038225"/>
          </a:xfrm>
          <a:prstGeom prst="rect">
            <a:avLst/>
          </a:prstGeom>
        </p:spPr>
        <p:txBody>
          <a:bodyPr anchor="t" rtlCol="false" tIns="0" lIns="0" bIns="0" rIns="0">
            <a:spAutoFit/>
          </a:bodyPr>
          <a:lstStyle/>
          <a:p>
            <a:pPr algn="ctr">
              <a:lnSpc>
                <a:spcPts val="8279"/>
              </a:lnSpc>
            </a:pPr>
            <a:r>
              <a:rPr lang="en-US" sz="6899">
                <a:solidFill>
                  <a:srgbClr val="000000"/>
                </a:solidFill>
                <a:latin typeface="Baloo"/>
                <a:ea typeface="Baloo"/>
                <a:cs typeface="Baloo"/>
                <a:sym typeface="Baloo"/>
              </a:rPr>
              <a:t>1.2 TECHNIQUE AND TOOLS </a:t>
            </a:r>
          </a:p>
        </p:txBody>
      </p:sp>
      <p:sp>
        <p:nvSpPr>
          <p:cNvPr name="TextBox 5" id="5"/>
          <p:cNvSpPr txBox="true"/>
          <p:nvPr/>
        </p:nvSpPr>
        <p:spPr>
          <a:xfrm rot="0">
            <a:off x="2259716" y="2396089"/>
            <a:ext cx="8986130" cy="723751"/>
          </a:xfrm>
          <a:prstGeom prst="rect">
            <a:avLst/>
          </a:prstGeom>
        </p:spPr>
        <p:txBody>
          <a:bodyPr anchor="t" rtlCol="false" tIns="0" lIns="0" bIns="0" rIns="0">
            <a:spAutoFit/>
          </a:bodyPr>
          <a:lstStyle/>
          <a:p>
            <a:pPr algn="l">
              <a:lnSpc>
                <a:spcPts val="5865"/>
              </a:lnSpc>
            </a:pPr>
            <a:r>
              <a:rPr lang="en-US" sz="4511" b="true">
                <a:solidFill>
                  <a:srgbClr val="FFFAEF"/>
                </a:solidFill>
                <a:latin typeface="Clear Sans Bold"/>
                <a:ea typeface="Clear Sans Bold"/>
                <a:cs typeface="Clear Sans Bold"/>
                <a:sym typeface="Clear Sans Bold"/>
              </a:rPr>
              <a:t>ERDplus</a:t>
            </a:r>
          </a:p>
        </p:txBody>
      </p:sp>
      <p:pic>
        <p:nvPicPr>
          <p:cNvPr name="Picture 6" id="6"/>
          <p:cNvPicPr>
            <a:picLocks noChangeAspect="true"/>
          </p:cNvPicPr>
          <p:nvPr/>
        </p:nvPicPr>
        <p:blipFill>
          <a:blip r:embed="rId5"/>
          <a:srcRect l="0" t="0" r="0" b="0"/>
          <a:stretch>
            <a:fillRect/>
          </a:stretch>
        </p:blipFill>
        <p:spPr>
          <a:xfrm flipH="false" flipV="false" rot="0">
            <a:off x="1028700" y="2434189"/>
            <a:ext cx="832486" cy="86207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1420552" y="7076548"/>
            <a:ext cx="661164" cy="629608"/>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1417583" y="5545646"/>
            <a:ext cx="658195" cy="645077"/>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1417583" y="8592936"/>
            <a:ext cx="658195" cy="645077"/>
          </a:xfrm>
          <a:prstGeom prst="rect">
            <a:avLst/>
          </a:prstGeom>
        </p:spPr>
      </p:pic>
      <p:pic>
        <p:nvPicPr>
          <p:cNvPr name="Picture 10" id="10"/>
          <p:cNvPicPr>
            <a:picLocks noChangeAspect="true"/>
          </p:cNvPicPr>
          <p:nvPr/>
        </p:nvPicPr>
        <p:blipFill>
          <a:blip r:embed="rId8"/>
          <a:srcRect l="0" t="0" r="0" b="0"/>
          <a:stretch>
            <a:fillRect/>
          </a:stretch>
        </p:blipFill>
        <p:spPr>
          <a:xfrm flipH="false" flipV="false" rot="0">
            <a:off x="13655377" y="6809666"/>
            <a:ext cx="6229999" cy="6954669"/>
          </a:xfrm>
          <a:prstGeom prst="rect">
            <a:avLst/>
          </a:prstGeom>
        </p:spPr>
      </p:pic>
      <p:sp>
        <p:nvSpPr>
          <p:cNvPr name="TextBox 11" id="11"/>
          <p:cNvSpPr txBox="true"/>
          <p:nvPr/>
        </p:nvSpPr>
        <p:spPr>
          <a:xfrm rot="0">
            <a:off x="2467838" y="5381699"/>
            <a:ext cx="8986130" cy="723751"/>
          </a:xfrm>
          <a:prstGeom prst="rect">
            <a:avLst/>
          </a:prstGeom>
        </p:spPr>
        <p:txBody>
          <a:bodyPr anchor="t" rtlCol="false" tIns="0" lIns="0" bIns="0" rIns="0">
            <a:spAutoFit/>
          </a:bodyPr>
          <a:lstStyle/>
          <a:p>
            <a:pPr algn="l">
              <a:lnSpc>
                <a:spcPts val="5865"/>
              </a:lnSpc>
            </a:pPr>
            <a:r>
              <a:rPr lang="en-US" sz="4511" b="true">
                <a:solidFill>
                  <a:srgbClr val="FFFAEF"/>
                </a:solidFill>
                <a:latin typeface="Clear Sans Bold"/>
                <a:ea typeface="Clear Sans Bold"/>
                <a:cs typeface="Clear Sans Bold"/>
                <a:sym typeface="Clear Sans Bold"/>
              </a:rPr>
              <a:t>MySQL</a:t>
            </a:r>
          </a:p>
        </p:txBody>
      </p:sp>
      <p:sp>
        <p:nvSpPr>
          <p:cNvPr name="TextBox 12" id="12"/>
          <p:cNvSpPr txBox="true"/>
          <p:nvPr/>
        </p:nvSpPr>
        <p:spPr>
          <a:xfrm rot="0">
            <a:off x="2467838" y="7038448"/>
            <a:ext cx="8986130" cy="723751"/>
          </a:xfrm>
          <a:prstGeom prst="rect">
            <a:avLst/>
          </a:prstGeom>
        </p:spPr>
        <p:txBody>
          <a:bodyPr anchor="t" rtlCol="false" tIns="0" lIns="0" bIns="0" rIns="0">
            <a:spAutoFit/>
          </a:bodyPr>
          <a:lstStyle/>
          <a:p>
            <a:pPr algn="l">
              <a:lnSpc>
                <a:spcPts val="5865"/>
              </a:lnSpc>
            </a:pPr>
            <a:r>
              <a:rPr lang="en-US" sz="4511" b="true">
                <a:solidFill>
                  <a:srgbClr val="FFFAEF"/>
                </a:solidFill>
                <a:latin typeface="Clear Sans Bold"/>
                <a:ea typeface="Clear Sans Bold"/>
                <a:cs typeface="Clear Sans Bold"/>
                <a:sym typeface="Clear Sans Bold"/>
              </a:rPr>
              <a:t>SQL Server</a:t>
            </a:r>
          </a:p>
        </p:txBody>
      </p:sp>
      <p:sp>
        <p:nvSpPr>
          <p:cNvPr name="TextBox 13" id="13"/>
          <p:cNvSpPr txBox="true"/>
          <p:nvPr/>
        </p:nvSpPr>
        <p:spPr>
          <a:xfrm rot="0">
            <a:off x="2461900" y="8534549"/>
            <a:ext cx="8986130" cy="723751"/>
          </a:xfrm>
          <a:prstGeom prst="rect">
            <a:avLst/>
          </a:prstGeom>
        </p:spPr>
        <p:txBody>
          <a:bodyPr anchor="t" rtlCol="false" tIns="0" lIns="0" bIns="0" rIns="0">
            <a:spAutoFit/>
          </a:bodyPr>
          <a:lstStyle/>
          <a:p>
            <a:pPr algn="l">
              <a:lnSpc>
                <a:spcPts val="5865"/>
              </a:lnSpc>
            </a:pPr>
            <a:r>
              <a:rPr lang="en-US" sz="4511" b="true">
                <a:solidFill>
                  <a:srgbClr val="FFFAEF"/>
                </a:solidFill>
                <a:latin typeface="Clear Sans Bold"/>
                <a:ea typeface="Clear Sans Bold"/>
                <a:cs typeface="Clear Sans Bold"/>
                <a:sym typeface="Clear Sans Bold"/>
              </a:rPr>
              <a:t>NetBeans - Java Swing</a:t>
            </a:r>
          </a:p>
        </p:txBody>
      </p:sp>
      <p:pic>
        <p:nvPicPr>
          <p:cNvPr name="Picture 14" id="14"/>
          <p:cNvPicPr>
            <a:picLocks noChangeAspect="true"/>
          </p:cNvPicPr>
          <p:nvPr/>
        </p:nvPicPr>
        <p:blipFill>
          <a:blip r:embed="rId6"/>
          <a:srcRect l="0" t="0" r="0" b="0"/>
          <a:stretch>
            <a:fillRect/>
          </a:stretch>
        </p:blipFill>
        <p:spPr>
          <a:xfrm flipH="false" flipV="false" rot="0">
            <a:off x="1414614" y="4030213"/>
            <a:ext cx="661164" cy="629608"/>
          </a:xfrm>
          <a:prstGeom prst="rect">
            <a:avLst/>
          </a:prstGeom>
        </p:spPr>
      </p:pic>
      <p:sp>
        <p:nvSpPr>
          <p:cNvPr name="TextBox 15" id="15"/>
          <p:cNvSpPr txBox="true"/>
          <p:nvPr/>
        </p:nvSpPr>
        <p:spPr>
          <a:xfrm rot="0">
            <a:off x="2461900" y="3936070"/>
            <a:ext cx="8986130" cy="723751"/>
          </a:xfrm>
          <a:prstGeom prst="rect">
            <a:avLst/>
          </a:prstGeom>
        </p:spPr>
        <p:txBody>
          <a:bodyPr anchor="t" rtlCol="false" tIns="0" lIns="0" bIns="0" rIns="0">
            <a:spAutoFit/>
          </a:bodyPr>
          <a:lstStyle/>
          <a:p>
            <a:pPr algn="l">
              <a:lnSpc>
                <a:spcPts val="5865"/>
              </a:lnSpc>
            </a:pPr>
            <a:r>
              <a:rPr lang="en-US" sz="4511" b="true">
                <a:solidFill>
                  <a:srgbClr val="FFFAEF"/>
                </a:solidFill>
                <a:latin typeface="Clear Sans Bold"/>
                <a:ea typeface="Clear Sans Bold"/>
                <a:cs typeface="Clear Sans Bold"/>
                <a:sym typeface="Clear Sans Bold"/>
              </a:rPr>
              <a:t>VSCode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5442913" y="566579"/>
            <a:ext cx="7402174" cy="1096291"/>
          </a:xfrm>
          <a:prstGeom prst="rect">
            <a:avLst/>
          </a:prstGeom>
        </p:spPr>
        <p:txBody>
          <a:bodyPr anchor="t" rtlCol="false" tIns="0" lIns="0" bIns="0" rIns="0">
            <a:spAutoFit/>
          </a:bodyPr>
          <a:lstStyle/>
          <a:p>
            <a:pPr algn="l">
              <a:lnSpc>
                <a:spcPts val="8663"/>
              </a:lnSpc>
            </a:pPr>
            <a:r>
              <a:rPr lang="en-US" sz="7219">
                <a:solidFill>
                  <a:srgbClr val="000000"/>
                </a:solidFill>
                <a:latin typeface="Baloo"/>
                <a:ea typeface="Baloo"/>
                <a:cs typeface="Baloo"/>
                <a:sym typeface="Baloo"/>
              </a:rPr>
              <a:t>1.3 Requirement</a:t>
            </a:r>
          </a:p>
        </p:txBody>
      </p:sp>
      <p:sp>
        <p:nvSpPr>
          <p:cNvPr name="TextBox 3" id="3"/>
          <p:cNvSpPr txBox="true"/>
          <p:nvPr/>
        </p:nvSpPr>
        <p:spPr>
          <a:xfrm rot="0">
            <a:off x="2413812" y="2436051"/>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Product Information Management</a:t>
            </a:r>
          </a:p>
        </p:txBody>
      </p:sp>
      <p:pic>
        <p:nvPicPr>
          <p:cNvPr name="Picture 4" id="4"/>
          <p:cNvPicPr>
            <a:picLocks noChangeAspect="true"/>
          </p:cNvPicPr>
          <p:nvPr/>
        </p:nvPicPr>
        <p:blipFill>
          <a:blip r:embed="rId2"/>
          <a:srcRect l="0" t="0" r="0" b="0"/>
          <a:stretch>
            <a:fillRect/>
          </a:stretch>
        </p:blipFill>
        <p:spPr>
          <a:xfrm flipH="true" flipV="false" rot="0">
            <a:off x="-1002560" y="-482786"/>
            <a:ext cx="11958233" cy="2098730"/>
          </a:xfrm>
          <a:prstGeom prst="rect">
            <a:avLst/>
          </a:prstGeom>
        </p:spPr>
      </p:pic>
      <p:pic>
        <p:nvPicPr>
          <p:cNvPr name="Picture 5" id="5"/>
          <p:cNvPicPr>
            <a:picLocks noChangeAspect="true"/>
          </p:cNvPicPr>
          <p:nvPr/>
        </p:nvPicPr>
        <p:blipFill>
          <a:blip r:embed="rId3"/>
          <a:srcRect l="0" t="0" r="64034" b="46739"/>
          <a:stretch>
            <a:fillRect/>
          </a:stretch>
        </p:blipFill>
        <p:spPr>
          <a:xfrm flipH="true" flipV="true" rot="5400000">
            <a:off x="1041561" y="4941242"/>
            <a:ext cx="4331879" cy="6415001"/>
          </a:xfrm>
          <a:prstGeom prst="rect">
            <a:avLst/>
          </a:prstGeom>
        </p:spPr>
      </p:pic>
      <p:sp>
        <p:nvSpPr>
          <p:cNvPr name="TextBox 6" id="6"/>
          <p:cNvSpPr txBox="true"/>
          <p:nvPr/>
        </p:nvSpPr>
        <p:spPr>
          <a:xfrm rot="0">
            <a:off x="2413812" y="3384106"/>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Customer Data Management</a:t>
            </a:r>
          </a:p>
        </p:txBody>
      </p:sp>
      <p:sp>
        <p:nvSpPr>
          <p:cNvPr name="TextBox 7" id="7"/>
          <p:cNvSpPr txBox="true"/>
          <p:nvPr/>
        </p:nvSpPr>
        <p:spPr>
          <a:xfrm rot="0">
            <a:off x="2413812" y="4332161"/>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Invoice Management System</a:t>
            </a:r>
          </a:p>
        </p:txBody>
      </p:sp>
      <p:sp>
        <p:nvSpPr>
          <p:cNvPr name="TextBox 8" id="8"/>
          <p:cNvSpPr txBox="true"/>
          <p:nvPr/>
        </p:nvSpPr>
        <p:spPr>
          <a:xfrm rot="0">
            <a:off x="2413812" y="5280216"/>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Price List</a:t>
            </a:r>
          </a:p>
        </p:txBody>
      </p:sp>
      <p:sp>
        <p:nvSpPr>
          <p:cNvPr name="TextBox 9" id="9"/>
          <p:cNvSpPr txBox="true"/>
          <p:nvPr/>
        </p:nvSpPr>
        <p:spPr>
          <a:xfrm rot="0">
            <a:off x="2413812" y="6228271"/>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Keyword Recognition Feature</a:t>
            </a:r>
          </a:p>
        </p:txBody>
      </p:sp>
      <p:sp>
        <p:nvSpPr>
          <p:cNvPr name="TextBox 10" id="10"/>
          <p:cNvSpPr txBox="true"/>
          <p:nvPr/>
        </p:nvSpPr>
        <p:spPr>
          <a:xfrm rot="0">
            <a:off x="2413812" y="7176326"/>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Payment Information</a:t>
            </a:r>
          </a:p>
        </p:txBody>
      </p:sp>
      <p:sp>
        <p:nvSpPr>
          <p:cNvPr name="TextBox 11" id="11"/>
          <p:cNvSpPr txBox="true"/>
          <p:nvPr/>
        </p:nvSpPr>
        <p:spPr>
          <a:xfrm rot="0">
            <a:off x="10648315" y="2436051"/>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Efficient User Interaction</a:t>
            </a:r>
          </a:p>
        </p:txBody>
      </p:sp>
      <p:sp>
        <p:nvSpPr>
          <p:cNvPr name="TextBox 12" id="12"/>
          <p:cNvSpPr txBox="true"/>
          <p:nvPr/>
        </p:nvSpPr>
        <p:spPr>
          <a:xfrm rot="0">
            <a:off x="10648315" y="3384106"/>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Database Design</a:t>
            </a:r>
          </a:p>
        </p:txBody>
      </p:sp>
      <p:sp>
        <p:nvSpPr>
          <p:cNvPr name="TextBox 13" id="13"/>
          <p:cNvSpPr txBox="true"/>
          <p:nvPr/>
        </p:nvSpPr>
        <p:spPr>
          <a:xfrm rot="0">
            <a:off x="10648315" y="5280216"/>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Notification System</a:t>
            </a:r>
          </a:p>
        </p:txBody>
      </p:sp>
      <p:sp>
        <p:nvSpPr>
          <p:cNvPr name="TextBox 14" id="14"/>
          <p:cNvSpPr txBox="true"/>
          <p:nvPr/>
        </p:nvSpPr>
        <p:spPr>
          <a:xfrm rot="0">
            <a:off x="10648315" y="4332161"/>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Query and Performance Optimization</a:t>
            </a:r>
          </a:p>
        </p:txBody>
      </p:sp>
      <p:sp>
        <p:nvSpPr>
          <p:cNvPr name="TextBox 15" id="15"/>
          <p:cNvSpPr txBox="true"/>
          <p:nvPr/>
        </p:nvSpPr>
        <p:spPr>
          <a:xfrm rot="0">
            <a:off x="10648315" y="6228271"/>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Personalized User Experience</a:t>
            </a:r>
          </a:p>
        </p:txBody>
      </p:sp>
      <p:sp>
        <p:nvSpPr>
          <p:cNvPr name="TextBox 16" id="16"/>
          <p:cNvSpPr txBox="true"/>
          <p:nvPr/>
        </p:nvSpPr>
        <p:spPr>
          <a:xfrm rot="0">
            <a:off x="10648315" y="7176326"/>
            <a:ext cx="6610985" cy="405130"/>
          </a:xfrm>
          <a:prstGeom prst="rect">
            <a:avLst/>
          </a:prstGeom>
        </p:spPr>
        <p:txBody>
          <a:bodyPr anchor="t" rtlCol="false" tIns="0" lIns="0" bIns="0" rIns="0">
            <a:spAutoFit/>
          </a:bodyPr>
          <a:lstStyle/>
          <a:p>
            <a:pPr algn="l">
              <a:lnSpc>
                <a:spcPts val="3380"/>
              </a:lnSpc>
            </a:pPr>
            <a:r>
              <a:rPr lang="en-US" sz="2600">
                <a:solidFill>
                  <a:srgbClr val="000000"/>
                </a:solidFill>
                <a:latin typeface="Clear Sans"/>
                <a:ea typeface="Clear Sans"/>
                <a:cs typeface="Clear Sans"/>
                <a:sym typeface="Clear Sans"/>
              </a:rPr>
              <a:t>● System Objectives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2897639" y="4048125"/>
            <a:ext cx="12492722" cy="1095375"/>
          </a:xfrm>
          <a:prstGeom prst="rect">
            <a:avLst/>
          </a:prstGeom>
        </p:spPr>
        <p:txBody>
          <a:bodyPr anchor="t" rtlCol="false" tIns="0" lIns="0" bIns="0" rIns="0">
            <a:spAutoFit/>
          </a:bodyPr>
          <a:lstStyle/>
          <a:p>
            <a:pPr algn="ctr">
              <a:lnSpc>
                <a:spcPts val="8640"/>
              </a:lnSpc>
            </a:pPr>
            <a:r>
              <a:rPr lang="en-US" sz="7200">
                <a:solidFill>
                  <a:srgbClr val="000000"/>
                </a:solidFill>
                <a:latin typeface="Baloo"/>
                <a:ea typeface="Baloo"/>
                <a:cs typeface="Baloo"/>
                <a:sym typeface="Baloo"/>
              </a:rPr>
              <a:t>2.Database design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10090262">
            <a:off x="-3879479" y="6094502"/>
            <a:ext cx="8774007" cy="7633386"/>
          </a:xfrm>
          <a:custGeom>
            <a:avLst/>
            <a:gdLst/>
            <a:ahLst/>
            <a:cxnLst/>
            <a:rect r="r" b="b" t="t" l="l"/>
            <a:pathLst>
              <a:path h="7633386" w="8774007">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031508" y="1632966"/>
            <a:ext cx="12703209" cy="7625334"/>
          </a:xfrm>
          <a:custGeom>
            <a:avLst/>
            <a:gdLst/>
            <a:ahLst/>
            <a:cxnLst/>
            <a:rect r="r" b="b" t="t" l="l"/>
            <a:pathLst>
              <a:path h="7625334" w="12703209">
                <a:moveTo>
                  <a:pt x="0" y="0"/>
                </a:moveTo>
                <a:lnTo>
                  <a:pt x="12703209" y="0"/>
                </a:lnTo>
                <a:lnTo>
                  <a:pt x="12703209" y="7625334"/>
                </a:lnTo>
                <a:lnTo>
                  <a:pt x="0" y="7625334"/>
                </a:lnTo>
                <a:lnTo>
                  <a:pt x="0" y="0"/>
                </a:lnTo>
                <a:close/>
              </a:path>
            </a:pathLst>
          </a:custGeom>
          <a:blipFill>
            <a:blip r:embed="rId4"/>
            <a:stretch>
              <a:fillRect l="0" t="-1955" r="0" b="-1955"/>
            </a:stretch>
          </a:blipFill>
          <a:ln w="38100" cap="sq">
            <a:solidFill>
              <a:srgbClr val="000000"/>
            </a:solidFill>
            <a:prstDash val="solid"/>
            <a:miter/>
          </a:ln>
        </p:spPr>
      </p:sp>
      <p:sp>
        <p:nvSpPr>
          <p:cNvPr name="TextBox 4" id="4"/>
          <p:cNvSpPr txBox="true"/>
          <p:nvPr/>
        </p:nvSpPr>
        <p:spPr>
          <a:xfrm rot="0">
            <a:off x="3241995" y="0"/>
            <a:ext cx="12492722" cy="1095375"/>
          </a:xfrm>
          <a:prstGeom prst="rect">
            <a:avLst/>
          </a:prstGeom>
        </p:spPr>
        <p:txBody>
          <a:bodyPr anchor="t" rtlCol="false" tIns="0" lIns="0" bIns="0" rIns="0">
            <a:spAutoFit/>
          </a:bodyPr>
          <a:lstStyle/>
          <a:p>
            <a:pPr algn="ctr">
              <a:lnSpc>
                <a:spcPts val="8640"/>
              </a:lnSpc>
            </a:pPr>
            <a:r>
              <a:rPr lang="en-US" sz="7200">
                <a:solidFill>
                  <a:srgbClr val="000000"/>
                </a:solidFill>
                <a:latin typeface="Baloo"/>
                <a:ea typeface="Baloo"/>
                <a:cs typeface="Baloo"/>
                <a:sym typeface="Baloo"/>
              </a:rPr>
              <a:t>2.1 ERD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DAGXrtQA3OM</dc:identifier>
  <dcterms:modified xsi:type="dcterms:W3CDTF">2011-08-01T06:04:30Z</dcterms:modified>
  <cp:revision>1</cp:revision>
  <dc:title>International University</dc:title>
</cp:coreProperties>
</file>